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handoutMasterIdLst>
    <p:handoutMasterId r:id="rId29"/>
  </p:handoutMasterIdLst>
  <p:sldIdLst>
    <p:sldId id="257" r:id="rId2"/>
    <p:sldId id="259" r:id="rId3"/>
    <p:sldId id="272" r:id="rId4"/>
    <p:sldId id="273" r:id="rId5"/>
    <p:sldId id="274" r:id="rId6"/>
    <p:sldId id="412" r:id="rId7"/>
    <p:sldId id="413"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7B965-7953-C822-3DDD-99256D31ED2A}"/>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sz="1000">
                <a:latin typeface="Arial" panose="020B0604020202020204" pitchFamily="34" charset="0"/>
                <a:cs typeface="Arial" panose="020B0604020202020204" pitchFamily="34" charset="0"/>
              </a:rPr>
              <a:t>Class – A Study Of The Psalms (58)</a:t>
            </a:r>
          </a:p>
        </p:txBody>
      </p:sp>
      <p:sp>
        <p:nvSpPr>
          <p:cNvPr id="3" name="Date Placeholder 2">
            <a:extLst>
              <a:ext uri="{FF2B5EF4-FFF2-40B4-BE49-F238E27FC236}">
                <a16:creationId xmlns:a16="http://schemas.microsoft.com/office/drawing/2014/main" id="{E39D6E89-E9FD-2E0B-ADE0-47DBC24D911E}"/>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1/22/2023 am class</a:t>
            </a:r>
          </a:p>
        </p:txBody>
      </p:sp>
      <p:sp>
        <p:nvSpPr>
          <p:cNvPr id="4" name="Footer Placeholder 3">
            <a:extLst>
              <a:ext uri="{FF2B5EF4-FFF2-40B4-BE49-F238E27FC236}">
                <a16:creationId xmlns:a16="http://schemas.microsoft.com/office/drawing/2014/main" id="{504FA06E-E389-E59A-7FF8-271BC5A467F5}"/>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C5A0AB5-90BF-57C1-6A48-E40C51B0B1D1}"/>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BE304DB6-01D7-45EE-A202-9543EA55C65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332417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a:t>Class – A Study Of The Psalms (58)</a:t>
            </a:r>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1/22/2023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B3A100DF-557C-433C-BC3C-0A697B12C878}" type="slidenum">
              <a:rPr lang="en-US" smtClean="0"/>
              <a:t>‹#›</a:t>
            </a:fld>
            <a:endParaRPr lang="en-US"/>
          </a:p>
        </p:txBody>
      </p:sp>
    </p:spTree>
    <p:extLst>
      <p:ext uri="{BB962C8B-B14F-4D97-AF65-F5344CB8AC3E}">
        <p14:creationId xmlns:p14="http://schemas.microsoft.com/office/powerpoint/2010/main" val="151435479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2" y="9119475"/>
            <a:ext cx="6583680" cy="480060"/>
          </a:xfrm>
        </p:spPr>
        <p:txBody>
          <a:bodyPr/>
          <a:lstStyle/>
          <a:p>
            <a:pPr defTabSz="966471">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583679" y="9119475"/>
            <a:ext cx="729827" cy="480060"/>
          </a:xfrm>
        </p:spPr>
        <p:txBody>
          <a:bodyPr/>
          <a:lstStyle/>
          <a:p>
            <a:pPr defTabSz="966471">
              <a:defRPr/>
            </a:pPr>
            <a:fld id="{EC87E0CF-87F6-4B58-B8B8-DCAB2DAAF3CA}" type="slidenum">
              <a:rPr lang="en-US">
                <a:solidFill>
                  <a:prstClr val="black"/>
                </a:solidFill>
                <a:latin typeface="Calibri"/>
              </a:rPr>
              <a:pPr defTabSz="966471">
                <a:defRPr/>
              </a:pPr>
              <a:t>1</a:t>
            </a:fld>
            <a:endParaRPr lang="en-US" dirty="0">
              <a:solidFill>
                <a:prstClr val="black"/>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10</a:t>
            </a:fld>
            <a:endParaRPr lang="en-US" dirty="0">
              <a:solidFill>
                <a:prstClr val="black"/>
              </a:solidFill>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11</a:t>
            </a:fld>
            <a:endParaRPr lang="en-US" dirty="0">
              <a:solidFill>
                <a:prstClr val="black"/>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12</a:t>
            </a:fld>
            <a:endParaRPr lang="en-US" dirty="0">
              <a:solidFill>
                <a:prstClr val="black"/>
              </a:solidFill>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13</a:t>
            </a:fld>
            <a:endParaRPr lang="en-US" dirty="0">
              <a:solidFill>
                <a:prstClr val="black"/>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14</a:t>
            </a:fld>
            <a:endParaRPr lang="en-US" dirty="0">
              <a:solidFill>
                <a:prstClr val="black"/>
              </a:solidFill>
              <a:latin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15</a:t>
            </a:fld>
            <a:endParaRPr lang="en-US" dirty="0">
              <a:solidFill>
                <a:prstClr val="black"/>
              </a:solidFill>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16</a:t>
            </a:fld>
            <a:endParaRPr lang="en-US" dirty="0">
              <a:solidFill>
                <a:prstClr val="black"/>
              </a:solidFill>
              <a:latin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17</a:t>
            </a:fld>
            <a:endParaRPr lang="en-US" dirty="0">
              <a:solidFill>
                <a:prstClr val="black"/>
              </a:solidFill>
              <a:latin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18</a:t>
            </a:fld>
            <a:endParaRPr lang="en-US" dirty="0">
              <a:solidFill>
                <a:prstClr val="black"/>
              </a:solidFill>
              <a:latin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19</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a:t>
            </a:fld>
            <a:endParaRPr lang="en-US" dirty="0">
              <a:solidFill>
                <a:prstClr val="black"/>
              </a:solidFill>
              <a:latin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20</a:t>
            </a:fld>
            <a:endParaRPr lang="en-US" dirty="0">
              <a:solidFill>
                <a:prstClr val="black"/>
              </a:solidFill>
              <a:latin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21</a:t>
            </a:fld>
            <a:endParaRPr lang="en-US" dirty="0">
              <a:solidFill>
                <a:prstClr val="black"/>
              </a:solidFill>
              <a:latin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22</a:t>
            </a:fld>
            <a:endParaRPr lang="en-US" dirty="0">
              <a:solidFill>
                <a:prstClr val="black"/>
              </a:solidFill>
              <a:latin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23</a:t>
            </a:fld>
            <a:endParaRPr lang="en-US" dirty="0">
              <a:solidFill>
                <a:prstClr val="black"/>
              </a:solidFill>
              <a:latin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24</a:t>
            </a:fld>
            <a:endParaRPr lang="en-US" dirty="0">
              <a:solidFill>
                <a:prstClr val="black"/>
              </a:solidFill>
              <a:latin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25</a:t>
            </a:fld>
            <a:endParaRPr lang="en-US" dirty="0">
              <a:solidFill>
                <a:prstClr val="black"/>
              </a:solidFill>
              <a:latin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26</a:t>
            </a:fld>
            <a:endParaRPr lang="en-US" dirty="0">
              <a:solidFill>
                <a:prstClr val="black"/>
              </a:solidFill>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3</a:t>
            </a:fld>
            <a:endParaRPr lang="en-US" dirty="0">
              <a:solidFill>
                <a:prstClr val="black"/>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4</a:t>
            </a:fld>
            <a:endParaRPr lang="en-US" dirty="0">
              <a:solidFill>
                <a:prstClr val="black"/>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45307">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45307">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45307">
              <a:defRPr/>
            </a:pPr>
            <a:r>
              <a:rPr lang="en-US">
                <a:solidFill>
                  <a:srgbClr val="000000"/>
                </a:solidFill>
                <a:latin typeface="Calibri"/>
              </a:rPr>
              <a:t>© 2007 Microsoft Corporation. All rights reserved. Microsoft, Windows, Windows Vista and other product names are or may be registered trademarks and/or trademarks in the U.S. and/or other countries.</a:t>
            </a:r>
          </a:p>
          <a:p>
            <a:pPr defTabSz="945307">
              <a:defRPr/>
            </a:pPr>
            <a:r>
              <a:rPr lang="en-US">
                <a:solidFill>
                  <a:srgbClr val="000000"/>
                </a:solidFill>
                <a:latin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Calibri"/>
              </a:rPr>
            </a:br>
            <a:r>
              <a:rPr lang="en-US">
                <a:solidFill>
                  <a:srgbClr val="000000"/>
                </a:solidFill>
                <a:latin typeface="Calibri"/>
              </a:rPr>
              <a:t>MICROSOFT MAKES NO WARRANTIES, EXPRESS, IMPLIED OR STATUTORY, AS TO THE INFORMATION IN THIS PRESENTATION.</a:t>
            </a:r>
          </a:p>
          <a:p>
            <a:pPr defTabSz="945307">
              <a:defRPr/>
            </a:pP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45307">
              <a:defRPr/>
            </a:pPr>
            <a:fld id="{EC87E0CF-87F6-4B58-B8B8-DCAB2DAAF3CA}" type="slidenum">
              <a:rPr lang="en-US">
                <a:solidFill>
                  <a:prstClr val="black"/>
                </a:solidFill>
                <a:latin typeface="Calibri"/>
              </a:rPr>
              <a:pPr defTabSz="945307">
                <a:defRPr/>
              </a:pPr>
              <a:t>5</a:t>
            </a:fld>
            <a:endParaRPr lang="en-US" dirty="0">
              <a:solidFill>
                <a:prstClr val="black"/>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45307">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45307">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45307">
              <a:defRPr/>
            </a:pPr>
            <a:r>
              <a:rPr lang="en-US">
                <a:solidFill>
                  <a:srgbClr val="000000"/>
                </a:solidFill>
                <a:latin typeface="Calibri"/>
              </a:rPr>
              <a:t>© 2007 Microsoft Corporation. All rights reserved. Microsoft, Windows, Windows Vista and other product names are or may be registered trademarks and/or trademarks in the U.S. and/or other countries.</a:t>
            </a:r>
          </a:p>
          <a:p>
            <a:pPr defTabSz="945307">
              <a:defRPr/>
            </a:pPr>
            <a:r>
              <a:rPr lang="en-US">
                <a:solidFill>
                  <a:srgbClr val="000000"/>
                </a:solidFill>
                <a:latin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Calibri"/>
              </a:rPr>
            </a:br>
            <a:r>
              <a:rPr lang="en-US">
                <a:solidFill>
                  <a:srgbClr val="000000"/>
                </a:solidFill>
                <a:latin typeface="Calibri"/>
              </a:rPr>
              <a:t>MICROSOFT MAKES NO WARRANTIES, EXPRESS, IMPLIED OR STATUTORY, AS TO THE INFORMATION IN THIS PRESENTATION.</a:t>
            </a:r>
          </a:p>
          <a:p>
            <a:pPr defTabSz="945307">
              <a:defRPr/>
            </a:pP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45307">
              <a:defRPr/>
            </a:pPr>
            <a:fld id="{EC87E0CF-87F6-4B58-B8B8-DCAB2DAAF3CA}" type="slidenum">
              <a:rPr lang="en-US">
                <a:solidFill>
                  <a:prstClr val="black"/>
                </a:solidFill>
                <a:latin typeface="Calibri"/>
              </a:rPr>
              <a:pPr defTabSz="945307">
                <a:defRPr/>
              </a:pPr>
              <a:t>6</a:t>
            </a:fld>
            <a:endParaRPr lang="en-US" dirty="0">
              <a:solidFill>
                <a:prstClr val="black"/>
              </a:solidFill>
              <a:latin typeface="Calibri"/>
            </a:endParaRPr>
          </a:p>
        </p:txBody>
      </p:sp>
    </p:spTree>
    <p:extLst>
      <p:ext uri="{BB962C8B-B14F-4D97-AF65-F5344CB8AC3E}">
        <p14:creationId xmlns:p14="http://schemas.microsoft.com/office/powerpoint/2010/main" val="139684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45307">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45307">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45307">
              <a:defRPr/>
            </a:pPr>
            <a:r>
              <a:rPr lang="en-US">
                <a:solidFill>
                  <a:srgbClr val="000000"/>
                </a:solidFill>
                <a:latin typeface="Calibri"/>
              </a:rPr>
              <a:t>© 2007 Microsoft Corporation. All rights reserved. Microsoft, Windows, Windows Vista and other product names are or may be registered trademarks and/or trademarks in the U.S. and/or other countries.</a:t>
            </a:r>
          </a:p>
          <a:p>
            <a:pPr defTabSz="945307">
              <a:defRPr/>
            </a:pPr>
            <a:r>
              <a:rPr lang="en-US">
                <a:solidFill>
                  <a:srgbClr val="000000"/>
                </a:solidFill>
                <a:latin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Calibri"/>
              </a:rPr>
            </a:br>
            <a:r>
              <a:rPr lang="en-US">
                <a:solidFill>
                  <a:srgbClr val="000000"/>
                </a:solidFill>
                <a:latin typeface="Calibri"/>
              </a:rPr>
              <a:t>MICROSOFT MAKES NO WARRANTIES, EXPRESS, IMPLIED OR STATUTORY, AS TO THE INFORMATION IN THIS PRESENTATION.</a:t>
            </a:r>
          </a:p>
          <a:p>
            <a:pPr defTabSz="945307">
              <a:defRPr/>
            </a:pP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45307">
              <a:defRPr/>
            </a:pPr>
            <a:fld id="{EC87E0CF-87F6-4B58-B8B8-DCAB2DAAF3CA}" type="slidenum">
              <a:rPr lang="en-US">
                <a:solidFill>
                  <a:prstClr val="black"/>
                </a:solidFill>
                <a:latin typeface="Calibri"/>
              </a:rPr>
              <a:pPr defTabSz="945307">
                <a:defRPr/>
              </a:pPr>
              <a:t>7</a:t>
            </a:fld>
            <a:endParaRPr lang="en-US" dirty="0">
              <a:solidFill>
                <a:prstClr val="black"/>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8</a:t>
            </a:fld>
            <a:endParaRPr lang="en-US" dirty="0">
              <a:solidFill>
                <a:prstClr val="black"/>
              </a:solidFill>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defTabSz="966471">
              <a:defRPr/>
            </a:pPr>
            <a:r>
              <a:rPr lang="en-US">
                <a:solidFill>
                  <a:prstClr val="black"/>
                </a:solidFill>
                <a:latin typeface="Calibri"/>
              </a:rPr>
              <a:t>Class – A Study Of The Psalms (58)</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66471">
              <a:defRPr/>
            </a:pPr>
            <a:r>
              <a:rPr lang="en-US">
                <a:solidFill>
                  <a:prstClr val="black"/>
                </a:solidFill>
                <a:latin typeface="Calibri"/>
              </a:rPr>
              <a:t>1/22/2023 am class</a:t>
            </a:r>
          </a:p>
        </p:txBody>
      </p:sp>
      <p:sp>
        <p:nvSpPr>
          <p:cNvPr id="6" name="Footer Placeholder 5"/>
          <p:cNvSpPr>
            <a:spLocks noGrp="1"/>
          </p:cNvSpPr>
          <p:nvPr>
            <p:ph type="ftr" sz="quarter" idx="12"/>
          </p:nvPr>
        </p:nvSpPr>
        <p:spPr/>
        <p:txBody>
          <a:bodyPr/>
          <a:lstStyle/>
          <a:p>
            <a:pPr defTabSz="966471">
              <a:defRPr/>
            </a:pPr>
            <a:r>
              <a:rPr lang="en-US">
                <a:solidFill>
                  <a:srgbClr val="000000"/>
                </a:solidFill>
                <a:latin typeface="Calibri"/>
              </a:rPr>
              <a:t>Micky Galloway</a:t>
            </a:r>
            <a:endParaRPr lang="en-US" dirty="0">
              <a:solidFill>
                <a:prstClr val="black"/>
              </a:solidFill>
              <a:latin typeface="Calibri"/>
            </a:endParaRPr>
          </a:p>
        </p:txBody>
      </p:sp>
      <p:sp>
        <p:nvSpPr>
          <p:cNvPr id="7" name="Slide Number Placeholder 6"/>
          <p:cNvSpPr>
            <a:spLocks noGrp="1"/>
          </p:cNvSpPr>
          <p:nvPr>
            <p:ph type="sldNum" sz="quarter" idx="13"/>
          </p:nvPr>
        </p:nvSpPr>
        <p:spPr/>
        <p:txBody>
          <a:bodyPr/>
          <a:lstStyle/>
          <a:p>
            <a:pPr defTabSz="966471">
              <a:defRPr/>
            </a:pPr>
            <a:fld id="{EC87E0CF-87F6-4B58-B8B8-DCAB2DAAF3CA}" type="slidenum">
              <a:rPr lang="en-US">
                <a:solidFill>
                  <a:prstClr val="black"/>
                </a:solidFill>
                <a:latin typeface="Calibri"/>
              </a:rPr>
              <a:pPr defTabSz="966471">
                <a:defRPr/>
              </a:pPr>
              <a:t>9</a:t>
            </a:fld>
            <a:endParaRPr lang="en-US" dirty="0">
              <a:solidFill>
                <a:prstClr val="black"/>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3172941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240374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57578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3031286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94256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954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84664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0757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04284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89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0691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0846553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22971"/>
            <a:ext cx="7910513" cy="166199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The Excellencies of God’s Word</a:t>
            </a:r>
          </a:p>
        </p:txBody>
      </p:sp>
      <p:sp>
        <p:nvSpPr>
          <p:cNvPr id="3" name="Subtitle 2"/>
          <p:cNvSpPr>
            <a:spLocks noGrp="1"/>
          </p:cNvSpPr>
          <p:nvPr>
            <p:ph type="subTitle" idx="1"/>
          </p:nvPr>
        </p:nvSpPr>
        <p:spPr>
          <a:xfrm>
            <a:off x="731043" y="3429000"/>
            <a:ext cx="7681913" cy="553998"/>
          </a:xfrm>
        </p:spPr>
        <p:txBody>
          <a:bodyPr>
            <a:spAutoFit/>
          </a:bodyPr>
          <a:lstStyle/>
          <a:p>
            <a:pPr algn="ctr"/>
            <a:r>
              <a:rPr lang="en-US" sz="4000" dirty="0">
                <a:latin typeface="Segoe UI Semibold" pitchFamily="34" charset="0"/>
                <a:cs typeface="Segoe UI Semibold" pitchFamily="34" charset="0"/>
              </a:rPr>
              <a:t>Psalms 119</a:t>
            </a:r>
          </a:p>
        </p:txBody>
      </p:sp>
      <p:sp>
        <p:nvSpPr>
          <p:cNvPr id="6" name="TextBox 5">
            <a:extLst>
              <a:ext uri="{FF2B5EF4-FFF2-40B4-BE49-F238E27FC236}">
                <a16:creationId xmlns:a16="http://schemas.microsoft.com/office/drawing/2014/main" id="{9240CDEF-BF0A-F32D-226D-364D3D16D313}"/>
              </a:ext>
            </a:extLst>
          </p:cNvPr>
          <p:cNvSpPr txBox="1"/>
          <p:nvPr/>
        </p:nvSpPr>
        <p:spPr>
          <a:xfrm>
            <a:off x="3247872" y="5162556"/>
            <a:ext cx="265008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January 22,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01064"/>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168214"/>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84841" y="1045589"/>
            <a:ext cx="8964891" cy="5755422"/>
          </a:xfrm>
        </p:spPr>
        <p:txBody>
          <a:bodyPr wrap="square">
            <a:spAutoFit/>
          </a:bodyPr>
          <a:lstStyle/>
          <a:p>
            <a:pPr>
              <a:lnSpc>
                <a:spcPct val="100000"/>
              </a:lnSpc>
              <a:spcBef>
                <a:spcPts val="0"/>
              </a:spcBef>
            </a:pPr>
            <a:r>
              <a:rPr lang="en-US" sz="3400" b="1" dirty="0">
                <a:latin typeface="Segoe UI" pitchFamily="34" charset="0"/>
                <a:cs typeface="Segoe UI" pitchFamily="34" charset="0"/>
              </a:rPr>
              <a:t>Protection against sin </a:t>
            </a:r>
            <a:r>
              <a:rPr lang="en-US" sz="3400" dirty="0">
                <a:latin typeface="Segoe UI" pitchFamily="34" charset="0"/>
                <a:cs typeface="Segoe UI" pitchFamily="34" charset="0"/>
              </a:rPr>
              <a:t>(9-16)</a:t>
            </a:r>
          </a:p>
          <a:p>
            <a:pPr marL="0" indent="0">
              <a:lnSpc>
                <a:spcPct val="100000"/>
              </a:lnSpc>
              <a:spcBef>
                <a:spcPts val="0"/>
              </a:spcBef>
              <a:buNone/>
            </a:pPr>
            <a:endParaRPr lang="en-US" sz="3400" i="1" dirty="0">
              <a:latin typeface="Segoe UI" pitchFamily="34" charset="0"/>
              <a:cs typeface="Segoe UI" pitchFamily="34" charset="0"/>
            </a:endParaRPr>
          </a:p>
          <a:p>
            <a:pPr marL="0" indent="0">
              <a:lnSpc>
                <a:spcPct val="100000"/>
              </a:lnSpc>
              <a:spcBef>
                <a:spcPts val="0"/>
              </a:spcBef>
              <a:buNone/>
            </a:pPr>
            <a:r>
              <a:rPr lang="en-US" sz="3400" i="1" dirty="0">
                <a:latin typeface="Segoe UI" pitchFamily="34" charset="0"/>
                <a:cs typeface="Segoe UI" pitchFamily="34" charset="0"/>
              </a:rPr>
              <a:t>9 Wherewith shall a young man cleanse his way? By taking heed (thereto) according to thy word.</a:t>
            </a:r>
            <a:endParaRPr lang="en-US" sz="3400" b="1" dirty="0">
              <a:latin typeface="Segoe UI" pitchFamily="34" charset="0"/>
              <a:cs typeface="Segoe UI" pitchFamily="34" charset="0"/>
            </a:endParaRPr>
          </a:p>
          <a:p>
            <a:pPr marL="0" indent="0">
              <a:lnSpc>
                <a:spcPct val="100000"/>
              </a:lnSpc>
              <a:spcBef>
                <a:spcPts val="0"/>
              </a:spcBef>
              <a:buNone/>
            </a:pPr>
            <a:endParaRPr lang="en-US" sz="3400" i="1" dirty="0">
              <a:latin typeface="Segoe UI" pitchFamily="34" charset="0"/>
              <a:cs typeface="Segoe UI" pitchFamily="34" charset="0"/>
            </a:endParaRPr>
          </a:p>
          <a:p>
            <a:pPr marL="0" indent="0">
              <a:lnSpc>
                <a:spcPct val="100000"/>
              </a:lnSpc>
              <a:spcBef>
                <a:spcPts val="0"/>
              </a:spcBef>
              <a:buNone/>
            </a:pPr>
            <a:r>
              <a:rPr lang="en-US" sz="3400" i="1" dirty="0">
                <a:latin typeface="Segoe UI" pitchFamily="34" charset="0"/>
                <a:cs typeface="Segoe UI" pitchFamily="34" charset="0"/>
              </a:rPr>
              <a:t>10 With my whole heart have I sought thee: Oh let me not wander from thy commandments.</a:t>
            </a:r>
          </a:p>
          <a:p>
            <a:pPr marL="0" indent="0">
              <a:lnSpc>
                <a:spcPct val="100000"/>
              </a:lnSpc>
              <a:spcBef>
                <a:spcPts val="0"/>
              </a:spcBef>
              <a:buNone/>
            </a:pPr>
            <a:endParaRPr lang="en-US" sz="3400" i="1" dirty="0">
              <a:latin typeface="Segoe UI" pitchFamily="34" charset="0"/>
              <a:cs typeface="Segoe UI" pitchFamily="34" charset="0"/>
            </a:endParaRPr>
          </a:p>
          <a:p>
            <a:pPr marL="0" indent="0">
              <a:lnSpc>
                <a:spcPct val="100000"/>
              </a:lnSpc>
              <a:spcBef>
                <a:spcPts val="0"/>
              </a:spcBef>
              <a:buNone/>
            </a:pPr>
            <a:r>
              <a:rPr lang="en-US" sz="3400" i="1" dirty="0">
                <a:latin typeface="Segoe UI" pitchFamily="34" charset="0"/>
                <a:cs typeface="Segoe UI" pitchFamily="34" charset="0"/>
              </a:rPr>
              <a:t>11 Thy word have I laid up in my heart, that I might not sin against thee.</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grpId="0" nodeType="clickEffect">
                                  <p:stCondLst>
                                    <p:cond delay="50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p:cTn id="20"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1"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2" dur="1000"/>
                                        <p:tgtEl>
                                          <p:spTgt spid="3">
                                            <p:txEl>
                                              <p:pRg st="4" end="4"/>
                                            </p:txEl>
                                          </p:spTgt>
                                        </p:tgtEl>
                                      </p:cBhvr>
                                    </p:animEffect>
                                  </p:childTnLst>
                                </p:cTn>
                              </p:par>
                            </p:childTnLst>
                          </p:cTn>
                        </p:par>
                        <p:par>
                          <p:cTn id="23" fill="hold">
                            <p:stCondLst>
                              <p:cond delay="1500"/>
                            </p:stCondLst>
                            <p:childTnLst>
                              <p:par>
                                <p:cTn id="24" presetID="50" presetClass="entr" presetSubtype="0" decel="100000" fill="hold" grpId="0" nodeType="afterEffect">
                                  <p:stCondLst>
                                    <p:cond delay="500"/>
                                  </p:stCondLst>
                                  <p:childTnLst>
                                    <p:set>
                                      <p:cBhvr>
                                        <p:cTn id="25" dur="1" fill="hold">
                                          <p:stCondLst>
                                            <p:cond delay="0"/>
                                          </p:stCondLst>
                                        </p:cTn>
                                        <p:tgtEl>
                                          <p:spTgt spid="3">
                                            <p:txEl>
                                              <p:pRg st="6" end="6"/>
                                            </p:txEl>
                                          </p:spTgt>
                                        </p:tgtEl>
                                        <p:attrNameLst>
                                          <p:attrName>style.visibility</p:attrName>
                                        </p:attrNameLst>
                                      </p:cBhvr>
                                      <p:to>
                                        <p:strVal val="visible"/>
                                      </p:to>
                                    </p:set>
                                    <p:anim calcmode="lin" valueType="num">
                                      <p:cBhvr>
                                        <p:cTn id="26"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27"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533400"/>
            <a:ext cx="7467600" cy="830997"/>
          </a:xfrm>
        </p:spPr>
        <p:txBody>
          <a:bodyPr>
            <a:spAutoFit/>
          </a:bodyPr>
          <a:lstStyle/>
          <a:p>
            <a:pPr algn="ctr">
              <a:lnSpc>
                <a:spcPct val="100000"/>
              </a:lnSpc>
              <a:spcBef>
                <a:spcPts val="0"/>
              </a:spcBef>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031325"/>
          </a:xfrm>
        </p:spPr>
        <p:txBody>
          <a:bodyPr>
            <a:spAutoFit/>
          </a:bodyPr>
          <a:lstStyle/>
          <a:p>
            <a:pPr>
              <a:lnSpc>
                <a:spcPct val="100000"/>
              </a:lnSpc>
              <a:spcBef>
                <a:spcPts val="0"/>
              </a:spcBef>
            </a:pPr>
            <a:r>
              <a:rPr lang="en-US" sz="3600" b="1" dirty="0">
                <a:latin typeface="Segoe UI" pitchFamily="34" charset="0"/>
                <a:cs typeface="Segoe UI" pitchFamily="34" charset="0"/>
              </a:rPr>
              <a:t>Fullness of Life </a:t>
            </a:r>
            <a:r>
              <a:rPr lang="en-US" sz="3600" dirty="0">
                <a:latin typeface="Segoe UI" pitchFamily="34" charset="0"/>
                <a:cs typeface="Segoe UI" pitchFamily="34" charset="0"/>
              </a:rPr>
              <a:t>(17-24)</a:t>
            </a: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17 Deal bountifully with thy servant, that I may live; so will I observe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533400"/>
            <a:ext cx="7467600" cy="830997"/>
          </a:xfrm>
        </p:spPr>
        <p:txBody>
          <a:bodyPr>
            <a:spAutoFit/>
          </a:bodyPr>
          <a:lstStyle/>
          <a:p>
            <a:pPr algn="ctr">
              <a:lnSpc>
                <a:spcPct val="100000"/>
              </a:lnSpc>
              <a:spcBef>
                <a:spcPts val="0"/>
              </a:spcBef>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667000"/>
            <a:ext cx="8305800" cy="2154436"/>
          </a:xfrm>
        </p:spPr>
        <p:txBody>
          <a:bodyPr>
            <a:spAutoFit/>
          </a:bodyPr>
          <a:lstStyle/>
          <a:p>
            <a:pPr>
              <a:lnSpc>
                <a:spcPct val="100000"/>
              </a:lnSpc>
              <a:spcBef>
                <a:spcPts val="0"/>
              </a:spcBef>
            </a:pPr>
            <a:r>
              <a:rPr lang="en-US" sz="3600" b="1" dirty="0">
                <a:latin typeface="Segoe UI" pitchFamily="34" charset="0"/>
                <a:cs typeface="Segoe UI" pitchFamily="34" charset="0"/>
              </a:rPr>
              <a:t>Strength in Sorrows / Trials </a:t>
            </a:r>
            <a:r>
              <a:rPr lang="en-US" sz="3600" dirty="0">
                <a:latin typeface="Segoe UI" pitchFamily="34" charset="0"/>
                <a:cs typeface="Segoe UI" pitchFamily="34" charset="0"/>
              </a:rPr>
              <a:t>(25-32)</a:t>
            </a:r>
          </a:p>
          <a:p>
            <a:pPr marL="0" indent="0">
              <a:lnSpc>
                <a:spcPct val="100000"/>
              </a:lnSpc>
              <a:spcBef>
                <a:spcPts val="0"/>
              </a:spcBef>
              <a:buNone/>
            </a:pPr>
            <a:endParaRPr lang="en-US" sz="800" dirty="0">
              <a:latin typeface="Segoe UI" pitchFamily="34" charset="0"/>
              <a:cs typeface="Segoe UI" pitchFamily="34" charset="0"/>
            </a:endParaRP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28 My soul </a:t>
            </a:r>
            <a:r>
              <a:rPr lang="en-US" i="1" dirty="0" err="1">
                <a:latin typeface="Segoe UI" pitchFamily="34" charset="0"/>
                <a:cs typeface="Segoe UI" pitchFamily="34" charset="0"/>
              </a:rPr>
              <a:t>melteth</a:t>
            </a:r>
            <a:r>
              <a:rPr lang="en-US" i="1" dirty="0">
                <a:latin typeface="Segoe UI" pitchFamily="34" charset="0"/>
                <a:cs typeface="Segoe UI" pitchFamily="34" charset="0"/>
              </a:rPr>
              <a:t> for heaviness: strengthen thou me according unto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667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Establishes Fear of God </a:t>
            </a:r>
            <a:r>
              <a:rPr lang="en-US" sz="3600" dirty="0">
                <a:latin typeface="Segoe UI" pitchFamily="34" charset="0"/>
                <a:cs typeface="Segoe UI" pitchFamily="34" charset="0"/>
              </a:rPr>
              <a:t>(33-40)</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38 Confirm unto thy servant thy word, which (is in order) unto the fear of thee.</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462213"/>
          </a:xfrm>
        </p:spPr>
        <p:txBody>
          <a:bodyPr>
            <a:spAutoFit/>
          </a:bodyPr>
          <a:lstStyle/>
          <a:p>
            <a:pPr>
              <a:lnSpc>
                <a:spcPct val="100000"/>
              </a:lnSpc>
              <a:spcBef>
                <a:spcPts val="1200"/>
              </a:spcBef>
            </a:pPr>
            <a:r>
              <a:rPr lang="en-US" sz="3600" b="1" dirty="0">
                <a:latin typeface="Segoe UI" pitchFamily="34" charset="0"/>
                <a:cs typeface="Segoe UI" pitchFamily="34" charset="0"/>
              </a:rPr>
              <a:t>Salvation </a:t>
            </a:r>
            <a:r>
              <a:rPr lang="en-US" sz="3600" dirty="0">
                <a:latin typeface="Segoe UI" pitchFamily="34" charset="0"/>
                <a:cs typeface="Segoe UI" pitchFamily="34" charset="0"/>
              </a:rPr>
              <a:t>(41-48)</a:t>
            </a:r>
          </a:p>
          <a:p>
            <a:pPr marL="0" indent="0">
              <a:lnSpc>
                <a:spcPct val="100000"/>
              </a:lnSpc>
              <a:spcBef>
                <a:spcPts val="1200"/>
              </a:spcBef>
              <a:buNone/>
            </a:pPr>
            <a:endParaRPr lang="en-US" sz="800"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41 Let thy </a:t>
            </a:r>
            <a:r>
              <a:rPr lang="en-US" i="1" dirty="0" err="1">
                <a:latin typeface="Segoe UI" pitchFamily="34" charset="0"/>
                <a:cs typeface="Segoe UI" pitchFamily="34" charset="0"/>
              </a:rPr>
              <a:t>lovingkindnesss</a:t>
            </a:r>
            <a:r>
              <a:rPr lang="en-US" i="1" dirty="0">
                <a:latin typeface="Segoe UI" pitchFamily="34" charset="0"/>
                <a:cs typeface="Segoe UI" pitchFamily="34" charset="0"/>
              </a:rPr>
              <a:t> also come unto me, O Jehovah, even thy salvation, according to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048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286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Grants Hope </a:t>
            </a:r>
            <a:r>
              <a:rPr lang="en-US" sz="3600" dirty="0">
                <a:latin typeface="Segoe UI" pitchFamily="34" charset="0"/>
                <a:cs typeface="Segoe UI" pitchFamily="34" charset="0"/>
              </a:rPr>
              <a:t>(49-56)</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49 Remember the word unto thy servant, because thou hast made me to hope.</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0764"/>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God’s Provisions and Care </a:t>
            </a:r>
            <a:r>
              <a:rPr lang="en-US" sz="3600" dirty="0">
                <a:latin typeface="Segoe UI" pitchFamily="34" charset="0"/>
                <a:cs typeface="Segoe UI" pitchFamily="34" charset="0"/>
              </a:rPr>
              <a:t>(57-64)</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57 Jehovah is my portion: I have said that I would observe thy words.</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6670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Develops Character </a:t>
            </a:r>
            <a:r>
              <a:rPr lang="en-US" sz="3600" dirty="0">
                <a:latin typeface="Segoe UI" pitchFamily="34" charset="0"/>
                <a:cs typeface="Segoe UI" pitchFamily="34" charset="0"/>
              </a:rPr>
              <a:t>(65-72)</a:t>
            </a:r>
          </a:p>
          <a:p>
            <a:pPr marL="0" indent="0">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66 Teach me good judgment and knowledge; for I have believed in thy commandments.</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4083"/>
            <a:ext cx="7467600" cy="830997"/>
          </a:xfrm>
        </p:spPr>
        <p:txBody>
          <a:bodyPr>
            <a:spAutoFit/>
          </a:bodyPr>
          <a:lstStyle/>
          <a:p>
            <a:pPr algn="ctr">
              <a:lnSpc>
                <a:spcPct val="100000"/>
              </a:lnSpc>
              <a:spcBef>
                <a:spcPts val="0"/>
              </a:spcBef>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133600"/>
            <a:ext cx="8305800" cy="4555093"/>
          </a:xfrm>
        </p:spPr>
        <p:txBody>
          <a:bodyPr>
            <a:spAutoFit/>
          </a:bodyPr>
          <a:lstStyle/>
          <a:p>
            <a:pPr>
              <a:lnSpc>
                <a:spcPct val="100000"/>
              </a:lnSpc>
              <a:spcBef>
                <a:spcPts val="0"/>
              </a:spcBef>
            </a:pPr>
            <a:r>
              <a:rPr lang="en-US" sz="3600" b="1" dirty="0">
                <a:latin typeface="Segoe UI" pitchFamily="34" charset="0"/>
                <a:cs typeface="Segoe UI" pitchFamily="34" charset="0"/>
              </a:rPr>
              <a:t>Separates the Reverent from the Proud </a:t>
            </a:r>
            <a:r>
              <a:rPr lang="en-US" sz="3600" dirty="0">
                <a:latin typeface="Segoe UI" pitchFamily="34" charset="0"/>
                <a:cs typeface="Segoe UI" pitchFamily="34" charset="0"/>
              </a:rPr>
              <a:t>(73-80)</a:t>
            </a:r>
          </a:p>
          <a:p>
            <a:pPr marL="0" indent="0">
              <a:lnSpc>
                <a:spcPct val="100000"/>
              </a:lnSpc>
              <a:spcBef>
                <a:spcPts val="0"/>
              </a:spcBef>
              <a:buNone/>
            </a:pPr>
            <a:endParaRPr lang="en-US"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78 Let the proud be put to shame; for they have overthrown me wrongfully: (but) I will meditate on thy precepts.</a:t>
            </a: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79 Let those that fear thee turn unto me; and they shall know thy testimonies.</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par>
                          <p:cTn id="16" fill="hold">
                            <p:stCondLst>
                              <p:cond delay="2500"/>
                            </p:stCondLst>
                            <p:childTnLst>
                              <p:par>
                                <p:cTn id="17" presetID="50" presetClass="entr" presetSubtype="0" decel="100000" fill="hold" grpId="0" nodeType="afterEffect">
                                  <p:stCondLst>
                                    <p:cond delay="50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4083"/>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28919" y="2133600"/>
            <a:ext cx="8305800" cy="3170099"/>
          </a:xfrm>
        </p:spPr>
        <p:txBody>
          <a:bodyPr>
            <a:spAutoFit/>
          </a:bodyPr>
          <a:lstStyle/>
          <a:p>
            <a:pPr>
              <a:lnSpc>
                <a:spcPct val="100000"/>
              </a:lnSpc>
              <a:spcBef>
                <a:spcPts val="1200"/>
              </a:spcBef>
            </a:pPr>
            <a:r>
              <a:rPr lang="en-US" sz="3600" b="1" dirty="0">
                <a:latin typeface="Segoe UI" pitchFamily="34" charset="0"/>
                <a:cs typeface="Segoe UI" pitchFamily="34" charset="0"/>
              </a:rPr>
              <a:t>Enables Endurance When Persecuted </a:t>
            </a:r>
            <a:r>
              <a:rPr lang="en-US" sz="3600" dirty="0">
                <a:latin typeface="Segoe UI" pitchFamily="34" charset="0"/>
                <a:cs typeface="Segoe UI" pitchFamily="34" charset="0"/>
              </a:rPr>
              <a:t>(81-88)</a:t>
            </a:r>
          </a:p>
          <a:p>
            <a:pPr>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86 All thy commandments are faithful: they persecute me wrongfully; help thou me.</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spAutoFit/>
          </a:bodyPr>
          <a:lstStyle/>
          <a:p>
            <a:r>
              <a:rPr lang="en-US" dirty="0">
                <a:solidFill>
                  <a:schemeClr val="bg1"/>
                </a:solidFill>
              </a:rPr>
              <a:t>The Bible is Not a Theoretical Book</a:t>
            </a:r>
            <a:br>
              <a:rPr lang="en-US" dirty="0">
                <a:solidFill>
                  <a:schemeClr val="bg1"/>
                </a:solidFill>
              </a:rPr>
            </a:br>
            <a:r>
              <a:rPr lang="en-US" dirty="0">
                <a:solidFill>
                  <a:schemeClr val="bg1"/>
                </a:solidFill>
              </a:rPr>
              <a:t>John 6:68</a:t>
            </a:r>
          </a:p>
        </p:txBody>
      </p:sp>
      <p:sp>
        <p:nvSpPr>
          <p:cNvPr id="3" name="Text Placeholder 2"/>
          <p:cNvSpPr>
            <a:spLocks noGrp="1"/>
          </p:cNvSpPr>
          <p:nvPr>
            <p:ph type="body" sz="quarter" idx="10"/>
          </p:nvPr>
        </p:nvSpPr>
        <p:spPr>
          <a:xfrm>
            <a:off x="378431" y="2209800"/>
            <a:ext cx="8382000" cy="3053144"/>
          </a:xfrm>
        </p:spPr>
        <p:txBody>
          <a:bodyPr>
            <a:spAutoFit/>
          </a:bodyPr>
          <a:lstStyle/>
          <a:p>
            <a:r>
              <a:rPr lang="en-US" dirty="0"/>
              <a:t>Lamp and light. Psalms 119:105</a:t>
            </a:r>
          </a:p>
          <a:p>
            <a:r>
              <a:rPr lang="en-US" dirty="0"/>
              <a:t>Sword. Ephesians 6:17</a:t>
            </a:r>
          </a:p>
          <a:p>
            <a:r>
              <a:rPr lang="en-US" dirty="0"/>
              <a:t>Food for spiritual life. Hebrews 5:13-14</a:t>
            </a:r>
          </a:p>
          <a:p>
            <a:r>
              <a:rPr lang="en-US" dirty="0"/>
              <a:t>Powerful to save. Romans 1:16; Hebrews 4:12</a:t>
            </a:r>
          </a:p>
          <a:p>
            <a:r>
              <a:rPr lang="en-US" dirty="0"/>
              <a:t>Tool in the hands of the righteous that honors God and blesses mankind. 2 Timothy 2:15</a:t>
            </a:r>
          </a:p>
        </p:txBody>
      </p:sp>
      <p:sp>
        <p:nvSpPr>
          <p:cNvPr id="5" name="TextBox 4"/>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1905000"/>
            <a:ext cx="8305800" cy="4495800"/>
          </a:xfrm>
        </p:spPr>
        <p:txBody>
          <a:bodyPr>
            <a:spAutoFit/>
          </a:bodyPr>
          <a:lstStyle/>
          <a:p>
            <a:pPr>
              <a:lnSpc>
                <a:spcPct val="100000"/>
              </a:lnSpc>
              <a:spcBef>
                <a:spcPts val="1200"/>
              </a:spcBef>
            </a:pPr>
            <a:r>
              <a:rPr lang="en-US" sz="3600" b="1" dirty="0">
                <a:latin typeface="Segoe UI" pitchFamily="34" charset="0"/>
                <a:cs typeface="Segoe UI" pitchFamily="34" charset="0"/>
              </a:rPr>
              <a:t>Service to God </a:t>
            </a:r>
            <a:r>
              <a:rPr lang="en-US" sz="3600" dirty="0">
                <a:latin typeface="Segoe UI" pitchFamily="34" charset="0"/>
                <a:cs typeface="Segoe UI" pitchFamily="34" charset="0"/>
              </a:rPr>
              <a:t>(89-96)</a:t>
            </a:r>
          </a:p>
          <a:p>
            <a:pPr>
              <a:lnSpc>
                <a:spcPct val="100000"/>
              </a:lnSpc>
              <a:spcBef>
                <a:spcPts val="1200"/>
              </a:spcBef>
              <a:buNone/>
            </a:pPr>
            <a:endParaRPr lang="en-US" sz="4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91 They abide this day according to thine ordinances; for all things are thy servants.</a:t>
            </a:r>
          </a:p>
          <a:p>
            <a:pPr marL="0" indent="0">
              <a:lnSpc>
                <a:spcPct val="100000"/>
              </a:lnSpc>
              <a:spcBef>
                <a:spcPts val="1200"/>
              </a:spcBef>
              <a:buNone/>
            </a:pPr>
            <a:endParaRPr lang="en-US" i="1"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94 I am thine, save me; for I have sought thy precepts.</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par>
                          <p:cTn id="16" fill="hold">
                            <p:stCondLst>
                              <p:cond delay="2500"/>
                            </p:stCondLst>
                            <p:childTnLst>
                              <p:par>
                                <p:cTn id="17" presetID="50" presetClass="entr" presetSubtype="0" decel="100000" fill="hold" grpId="0" nodeType="afterEffect">
                                  <p:stCondLst>
                                    <p:cond delay="100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048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28919" y="25146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Wisdom to Avoid Sin </a:t>
            </a:r>
            <a:r>
              <a:rPr lang="en-US" sz="3600" dirty="0">
                <a:latin typeface="Segoe UI" pitchFamily="34" charset="0"/>
                <a:cs typeface="Segoe UI" pitchFamily="34" charset="0"/>
              </a:rPr>
              <a:t>(97-104)</a:t>
            </a:r>
          </a:p>
          <a:p>
            <a:pPr>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98 Thy commandments make me wiser than mine enemies; for they are ever with me.</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048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28919" y="25146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Light </a:t>
            </a:r>
            <a:r>
              <a:rPr lang="en-US" sz="3600" dirty="0">
                <a:latin typeface="Segoe UI" pitchFamily="34" charset="0"/>
                <a:cs typeface="Segoe UI" pitchFamily="34" charset="0"/>
              </a:rPr>
              <a:t>(105-112)</a:t>
            </a:r>
          </a:p>
          <a:p>
            <a:pPr>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105 Thy word is a lamp unto my feet, and light unto my path.</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048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5146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Security </a:t>
            </a:r>
            <a:r>
              <a:rPr lang="en-US" sz="3600" dirty="0">
                <a:latin typeface="Segoe UI" pitchFamily="34" charset="0"/>
                <a:cs typeface="Segoe UI" pitchFamily="34" charset="0"/>
              </a:rPr>
              <a:t>(113-120)</a:t>
            </a:r>
          </a:p>
          <a:p>
            <a:pPr>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114 Thou art my hiding-place and my shield: I hope in thy word.</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94268" y="2238865"/>
            <a:ext cx="8955464" cy="4555093"/>
          </a:xfrm>
        </p:spPr>
        <p:txBody>
          <a:bodyPr wrap="square">
            <a:spAutoFit/>
          </a:bodyPr>
          <a:lstStyle/>
          <a:p>
            <a:pPr>
              <a:lnSpc>
                <a:spcPct val="100000"/>
              </a:lnSpc>
              <a:spcBef>
                <a:spcPts val="0"/>
              </a:spcBef>
            </a:pPr>
            <a:r>
              <a:rPr lang="en-US" sz="3600" b="1" dirty="0">
                <a:latin typeface="Segoe UI" pitchFamily="34" charset="0"/>
                <a:cs typeface="Segoe UI" pitchFamily="34" charset="0"/>
              </a:rPr>
              <a:t>Supreme Standard of Authority</a:t>
            </a:r>
            <a:br>
              <a:rPr lang="en-US" sz="3600" b="1" dirty="0">
                <a:latin typeface="Segoe UI" pitchFamily="34" charset="0"/>
                <a:cs typeface="Segoe UI" pitchFamily="34" charset="0"/>
              </a:rPr>
            </a:br>
            <a:r>
              <a:rPr lang="en-US" sz="3600" dirty="0">
                <a:latin typeface="Segoe UI" pitchFamily="34" charset="0"/>
                <a:cs typeface="Segoe UI" pitchFamily="34" charset="0"/>
              </a:rPr>
              <a:t>(121-128)</a:t>
            </a:r>
            <a:endParaRPr lang="en-US" sz="800" dirty="0">
              <a:latin typeface="Segoe UI" pitchFamily="34" charset="0"/>
              <a:cs typeface="Segoe UI" pitchFamily="34" charset="0"/>
            </a:endParaRPr>
          </a:p>
          <a:p>
            <a:pPr marL="0" indent="0">
              <a:lnSpc>
                <a:spcPct val="100000"/>
              </a:lnSpc>
              <a:spcBef>
                <a:spcPts val="0"/>
              </a:spcBef>
              <a:buNone/>
            </a:pPr>
            <a:endParaRPr lang="en-US"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124 Deal with thy servant according unto thy lovingkindness, and teach me thy statutes.</a:t>
            </a: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128 Therefore I esteem all (thy) precepts concerning all (things) to be right; (and) I hate every false way.</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par>
                          <p:cTn id="16" fill="hold">
                            <p:stCondLst>
                              <p:cond delay="2500"/>
                            </p:stCondLst>
                            <p:childTnLst>
                              <p:par>
                                <p:cTn id="17" presetID="50" presetClass="entr" presetSubtype="0" decel="100000" fill="hold" grpId="0" nodeType="afterEffect">
                                  <p:stCondLst>
                                    <p:cond delay="100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8638"/>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57200" y="2514600"/>
            <a:ext cx="8305800" cy="2616101"/>
          </a:xfrm>
        </p:spPr>
        <p:txBody>
          <a:bodyPr>
            <a:spAutoFit/>
          </a:bodyPr>
          <a:lstStyle/>
          <a:p>
            <a:pPr>
              <a:lnSpc>
                <a:spcPct val="100000"/>
              </a:lnSpc>
              <a:spcBef>
                <a:spcPts val="1200"/>
              </a:spcBef>
            </a:pPr>
            <a:r>
              <a:rPr lang="en-US" sz="3600" b="1" dirty="0">
                <a:latin typeface="Segoe UI" pitchFamily="34" charset="0"/>
                <a:cs typeface="Segoe UI" pitchFamily="34" charset="0"/>
              </a:rPr>
              <a:t>Satisfies the Soul </a:t>
            </a:r>
            <a:r>
              <a:rPr lang="en-US" sz="3600" dirty="0">
                <a:latin typeface="Segoe UI" pitchFamily="34" charset="0"/>
                <a:cs typeface="Segoe UI" pitchFamily="34" charset="0"/>
              </a:rPr>
              <a:t>(129-136)</a:t>
            </a:r>
          </a:p>
          <a:p>
            <a:pPr>
              <a:lnSpc>
                <a:spcPct val="100000"/>
              </a:lnSpc>
              <a:spcBef>
                <a:spcPts val="1200"/>
              </a:spcBef>
              <a:buNone/>
            </a:pPr>
            <a:endParaRPr lang="en-US" sz="800" dirty="0">
              <a:latin typeface="Segoe UI" pitchFamily="34" charset="0"/>
              <a:cs typeface="Segoe UI" pitchFamily="34" charset="0"/>
            </a:endParaRPr>
          </a:p>
          <a:p>
            <a:pPr marL="0" indent="0">
              <a:lnSpc>
                <a:spcPct val="100000"/>
              </a:lnSpc>
              <a:spcBef>
                <a:spcPts val="1200"/>
              </a:spcBef>
              <a:buNone/>
            </a:pPr>
            <a:endParaRPr lang="en-US" dirty="0">
              <a:latin typeface="Segoe UI" pitchFamily="34" charset="0"/>
              <a:cs typeface="Segoe UI" pitchFamily="34" charset="0"/>
            </a:endParaRPr>
          </a:p>
          <a:p>
            <a:pPr marL="0" indent="0">
              <a:lnSpc>
                <a:spcPct val="100000"/>
              </a:lnSpc>
              <a:spcBef>
                <a:spcPts val="1200"/>
              </a:spcBef>
              <a:buNone/>
            </a:pPr>
            <a:r>
              <a:rPr lang="en-US" i="1" dirty="0">
                <a:latin typeface="Segoe UI" pitchFamily="34" charset="0"/>
                <a:cs typeface="Segoe UI" pitchFamily="34" charset="0"/>
              </a:rPr>
              <a:t>131 I opened wide my mouth, and panted; for I longed for thy commandments.</a:t>
            </a:r>
          </a:p>
        </p:txBody>
      </p:sp>
      <p:sp>
        <p:nvSpPr>
          <p:cNvPr id="6" name="TextBox 5"/>
          <p:cNvSpPr txBox="1"/>
          <p:nvPr/>
        </p:nvSpPr>
        <p:spPr>
          <a:xfrm>
            <a:off x="84582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4572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28919" y="1753384"/>
            <a:ext cx="8305800" cy="4985980"/>
          </a:xfrm>
        </p:spPr>
        <p:txBody>
          <a:bodyPr>
            <a:spAutoFit/>
          </a:bodyPr>
          <a:lstStyle/>
          <a:p>
            <a:pPr>
              <a:lnSpc>
                <a:spcPct val="100000"/>
              </a:lnSpc>
              <a:spcBef>
                <a:spcPts val="0"/>
              </a:spcBef>
            </a:pPr>
            <a:r>
              <a:rPr lang="en-US" sz="3600" b="1" dirty="0">
                <a:latin typeface="Segoe UI" pitchFamily="34" charset="0"/>
                <a:cs typeface="Segoe UI" pitchFamily="34" charset="0"/>
              </a:rPr>
              <a:t>Reveals the Nature of God </a:t>
            </a:r>
            <a:r>
              <a:rPr lang="en-US" sz="3600" dirty="0">
                <a:latin typeface="Segoe UI" pitchFamily="34" charset="0"/>
                <a:cs typeface="Segoe UI" pitchFamily="34" charset="0"/>
              </a:rPr>
              <a:t>(137-144)</a:t>
            </a:r>
          </a:p>
          <a:p>
            <a:pPr marL="0" indent="0">
              <a:lnSpc>
                <a:spcPct val="100000"/>
              </a:lnSpc>
              <a:spcBef>
                <a:spcPts val="0"/>
              </a:spcBef>
              <a:buNone/>
            </a:pPr>
            <a:endParaRPr lang="en-US"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137 Righteous art thou, O Jehovah, and upright are thy judgments.</a:t>
            </a: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140 Thy word is very pure; therefore thy servant loveth it.</a:t>
            </a: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142 Thy righteousness is an everlasting righteousness, and thy law is truth.</a:t>
            </a:r>
          </a:p>
        </p:txBody>
      </p:sp>
      <p:sp>
        <p:nvSpPr>
          <p:cNvPr id="6" name="TextBox 5"/>
          <p:cNvSpPr txBox="1"/>
          <p:nvPr/>
        </p:nvSpPr>
        <p:spPr>
          <a:xfrm>
            <a:off x="8610600" y="6400800"/>
            <a:ext cx="3810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2" end="2"/>
                                            </p:txEl>
                                          </p:spTgt>
                                        </p:tgtEl>
                                      </p:cBhvr>
                                    </p:animEffect>
                                  </p:childTnLst>
                                </p:cTn>
                              </p:par>
                            </p:childTnLst>
                          </p:cTn>
                        </p:par>
                        <p:par>
                          <p:cTn id="16" fill="hold">
                            <p:stCondLst>
                              <p:cond delay="2500"/>
                            </p:stCondLst>
                            <p:childTnLst>
                              <p:par>
                                <p:cTn id="17" presetID="50" presetClass="entr" presetSubtype="0" decel="100000" fill="hold" grpId="0" nodeType="afterEffect">
                                  <p:stCondLst>
                                    <p:cond delay="100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4" end="4"/>
                                            </p:txEl>
                                          </p:spTgt>
                                        </p:tgtEl>
                                      </p:cBhvr>
                                    </p:animEffect>
                                  </p:childTnLst>
                                </p:cTn>
                              </p:par>
                            </p:childTnLst>
                          </p:cTn>
                        </p:par>
                        <p:par>
                          <p:cTn id="22" fill="hold">
                            <p:stCondLst>
                              <p:cond delay="4500"/>
                            </p:stCondLst>
                            <p:childTnLst>
                              <p:par>
                                <p:cTn id="23" presetID="50" presetClass="entr" presetSubtype="0" decel="100000" fill="hold" grpId="0" nodeType="afterEffect">
                                  <p:stCondLst>
                                    <p:cond delay="100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p:cTn id="25"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2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446" y="762000"/>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590800"/>
            <a:ext cx="8305800" cy="3077766"/>
          </a:xfrm>
        </p:spPr>
        <p:txBody>
          <a:bodyPr>
            <a:spAutoFit/>
          </a:bodyPr>
          <a:lstStyle/>
          <a:p>
            <a:pPr>
              <a:lnSpc>
                <a:spcPct val="100000"/>
              </a:lnSpc>
              <a:spcBef>
                <a:spcPts val="1200"/>
              </a:spcBef>
            </a:pPr>
            <a:r>
              <a:rPr lang="en-US" sz="3600" dirty="0">
                <a:latin typeface="Segoe UI" pitchFamily="34" charset="0"/>
                <a:cs typeface="Segoe UI" pitchFamily="34" charset="0"/>
              </a:rPr>
              <a:t>A tribute to the Law and Word of God.</a:t>
            </a:r>
          </a:p>
          <a:p>
            <a:pPr>
              <a:lnSpc>
                <a:spcPct val="100000"/>
              </a:lnSpc>
              <a:spcBef>
                <a:spcPts val="1200"/>
              </a:spcBef>
            </a:pPr>
            <a:r>
              <a:rPr lang="en-US" sz="3600" dirty="0">
                <a:latin typeface="Segoe UI" pitchFamily="34" charset="0"/>
                <a:cs typeface="Segoe UI" pitchFamily="34" charset="0"/>
              </a:rPr>
              <a:t>Displays the excellencies of God’s word.</a:t>
            </a:r>
          </a:p>
          <a:p>
            <a:pPr>
              <a:lnSpc>
                <a:spcPct val="100000"/>
              </a:lnSpc>
              <a:spcBef>
                <a:spcPts val="1200"/>
              </a:spcBef>
            </a:pPr>
            <a:r>
              <a:rPr lang="en-US" sz="3600" dirty="0">
                <a:latin typeface="Segoe UI" pitchFamily="34" charset="0"/>
                <a:cs typeface="Segoe UI" pitchFamily="34" charset="0"/>
              </a:rPr>
              <a:t>“A manual for meditation and personal improvement.”</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grpId="0" nodeType="with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grpId="0" nodeType="with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446" y="776983"/>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38346" y="2590800"/>
            <a:ext cx="8305800" cy="3016210"/>
          </a:xfrm>
        </p:spPr>
        <p:txBody>
          <a:bodyPr>
            <a:spAutoFit/>
          </a:bodyPr>
          <a:lstStyle/>
          <a:p>
            <a:pPr>
              <a:lnSpc>
                <a:spcPct val="100000"/>
              </a:lnSpc>
              <a:spcBef>
                <a:spcPts val="1200"/>
              </a:spcBef>
            </a:pPr>
            <a:r>
              <a:rPr lang="en-US" dirty="0">
                <a:latin typeface="Segoe UI" pitchFamily="34" charset="0"/>
                <a:cs typeface="Segoe UI" pitchFamily="34" charset="0"/>
              </a:rPr>
              <a:t>God’s will in relation to human character and conduct.</a:t>
            </a:r>
          </a:p>
          <a:p>
            <a:pPr lvl="1">
              <a:lnSpc>
                <a:spcPct val="100000"/>
              </a:lnSpc>
              <a:spcBef>
                <a:spcPts val="1200"/>
              </a:spcBef>
            </a:pPr>
            <a:r>
              <a:rPr lang="en-US" dirty="0">
                <a:latin typeface="Segoe UI" pitchFamily="34" charset="0"/>
                <a:cs typeface="Segoe UI" pitchFamily="34" charset="0"/>
              </a:rPr>
              <a:t>All but four verses speak directly of God’s word. (90, 121, 122, 132)</a:t>
            </a:r>
          </a:p>
          <a:p>
            <a:pPr lvl="1">
              <a:lnSpc>
                <a:spcPct val="100000"/>
              </a:lnSpc>
              <a:spcBef>
                <a:spcPts val="1200"/>
              </a:spcBef>
            </a:pPr>
            <a:r>
              <a:rPr lang="en-US" dirty="0">
                <a:latin typeface="Segoe UI" pitchFamily="34" charset="0"/>
                <a:cs typeface="Segoe UI" pitchFamily="34" charset="0"/>
              </a:rPr>
              <a:t>Strict form: 22 stanzas (8 verses) – Each verse begins with the Hebrew letter of that stanza.</a:t>
            </a:r>
            <a:endParaRPr lang="en-US" sz="3600" dirty="0">
              <a:latin typeface="Segoe UI" pitchFamily="34" charset="0"/>
              <a:cs typeface="Segoe UI" pitchFamily="34" charset="0"/>
            </a:endParaRP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29"/>
            <a:ext cx="7467600" cy="1508105"/>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br>
              <a:rPr lang="en-US" sz="5400" dirty="0">
                <a:solidFill>
                  <a:schemeClr val="bg1"/>
                </a:solidFill>
                <a:latin typeface="Segoe UI Semibold" pitchFamily="34" charset="0"/>
                <a:cs typeface="Segoe UI Semibold" pitchFamily="34" charset="0"/>
              </a:rPr>
            </a:br>
            <a:r>
              <a:rPr lang="en-US" sz="4400" dirty="0">
                <a:solidFill>
                  <a:schemeClr val="bg1"/>
                </a:solidFill>
                <a:latin typeface="Segoe UI Semibold" pitchFamily="34" charset="0"/>
                <a:cs typeface="Segoe UI Semibold" pitchFamily="34" charset="0"/>
              </a:rPr>
              <a:t>Synonyms</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75413" y="1710718"/>
            <a:ext cx="8964891" cy="4462760"/>
          </a:xfrm>
        </p:spPr>
        <p:txBody>
          <a:bodyPr wrap="square">
            <a:spAutoFit/>
          </a:bodyPr>
          <a:lstStyle/>
          <a:p>
            <a:pPr>
              <a:lnSpc>
                <a:spcPct val="100000"/>
              </a:lnSpc>
              <a:spcBef>
                <a:spcPts val="0"/>
              </a:spcBef>
            </a:pPr>
            <a:r>
              <a:rPr lang="en-US" sz="2900" u="sng" dirty="0">
                <a:latin typeface="Segoe UI" pitchFamily="34" charset="0"/>
                <a:cs typeface="Segoe UI" pitchFamily="34" charset="0"/>
              </a:rPr>
              <a:t>Law</a:t>
            </a:r>
            <a:r>
              <a:rPr lang="en-US" sz="2900" dirty="0">
                <a:latin typeface="Segoe UI" pitchFamily="34" charset="0"/>
                <a:cs typeface="Segoe UI" pitchFamily="34" charset="0"/>
              </a:rPr>
              <a:t> (torah) 25 times: “a precept or statute” (Strong) The law; widest sense [1,18, 29, </a:t>
            </a:r>
            <a:r>
              <a:rPr lang="en-US" sz="2900" dirty="0">
                <a:solidFill>
                  <a:srgbClr val="FF0000"/>
                </a:solidFill>
                <a:latin typeface="Segoe UI" pitchFamily="34" charset="0"/>
                <a:cs typeface="Segoe UI" pitchFamily="34" charset="0"/>
              </a:rPr>
              <a:t>34</a:t>
            </a:r>
            <a:r>
              <a:rPr lang="en-US" sz="2900" dirty="0">
                <a:latin typeface="Segoe UI" pitchFamily="34" charset="0"/>
                <a:cs typeface="Segoe UI" pitchFamily="34" charset="0"/>
              </a:rPr>
              <a:t>, 44, </a:t>
            </a:r>
            <a:r>
              <a:rPr lang="en-US" sz="2900" dirty="0">
                <a:solidFill>
                  <a:srgbClr val="FF0000"/>
                </a:solidFill>
                <a:latin typeface="Segoe UI" pitchFamily="34" charset="0"/>
                <a:cs typeface="Segoe UI" pitchFamily="34" charset="0"/>
              </a:rPr>
              <a:t>51</a:t>
            </a:r>
            <a:r>
              <a:rPr lang="en-US" sz="2900" dirty="0">
                <a:latin typeface="Segoe UI" pitchFamily="34" charset="0"/>
                <a:cs typeface="Segoe UI" pitchFamily="34" charset="0"/>
              </a:rPr>
              <a:t>, 53, 55, 61, 70, </a:t>
            </a:r>
            <a:r>
              <a:rPr lang="en-US" sz="2900" dirty="0">
                <a:solidFill>
                  <a:srgbClr val="FF0000"/>
                </a:solidFill>
                <a:latin typeface="Segoe UI" pitchFamily="34" charset="0"/>
                <a:cs typeface="Segoe UI" pitchFamily="34" charset="0"/>
              </a:rPr>
              <a:t>72 (law of Your mouth), </a:t>
            </a:r>
            <a:r>
              <a:rPr lang="en-US" sz="2900" dirty="0">
                <a:latin typeface="Segoe UI" pitchFamily="34" charset="0"/>
                <a:cs typeface="Segoe UI" pitchFamily="34" charset="0"/>
              </a:rPr>
              <a:t>77, 85, 92, 97, 109, 113, 126, 136, 142, 150, 153, 163, 165, 174 (25x)]</a:t>
            </a:r>
          </a:p>
          <a:p>
            <a:pPr>
              <a:lnSpc>
                <a:spcPct val="100000"/>
              </a:lnSpc>
              <a:spcBef>
                <a:spcPts val="0"/>
              </a:spcBef>
            </a:pPr>
            <a:r>
              <a:rPr lang="en-US" sz="2900" u="sng" dirty="0">
                <a:latin typeface="Segoe UI" pitchFamily="34" charset="0"/>
                <a:cs typeface="Segoe UI" pitchFamily="34" charset="0"/>
              </a:rPr>
              <a:t>Testimonies</a:t>
            </a:r>
            <a:r>
              <a:rPr lang="en-US" sz="2900" dirty="0">
                <a:latin typeface="Segoe UI" pitchFamily="34" charset="0"/>
                <a:cs typeface="Segoe UI" pitchFamily="34" charset="0"/>
              </a:rPr>
              <a:t>  23 times: testimony, witness; always plural and always of laws as divine testimonies. (Brown Driver and Briggs Hebrew Lexicon).</a:t>
            </a:r>
            <a:br>
              <a:rPr lang="en-US" sz="2900" dirty="0">
                <a:latin typeface="Segoe UI" pitchFamily="34" charset="0"/>
                <a:cs typeface="Segoe UI" pitchFamily="34" charset="0"/>
              </a:rPr>
            </a:br>
            <a:r>
              <a:rPr lang="en-US" sz="2900" dirty="0">
                <a:latin typeface="Segoe UI" pitchFamily="34" charset="0"/>
                <a:cs typeface="Segoe UI" pitchFamily="34" charset="0"/>
              </a:rPr>
              <a:t>God’s commands witness to His character and attest to His will [</a:t>
            </a:r>
            <a:r>
              <a:rPr lang="en-US" sz="2900" dirty="0">
                <a:solidFill>
                  <a:srgbClr val="FF0000"/>
                </a:solidFill>
                <a:latin typeface="Segoe UI" pitchFamily="34" charset="0"/>
                <a:cs typeface="Segoe UI" pitchFamily="34" charset="0"/>
              </a:rPr>
              <a:t>2</a:t>
            </a:r>
            <a:r>
              <a:rPr lang="en-US" sz="2900" dirty="0">
                <a:latin typeface="Segoe UI" pitchFamily="34" charset="0"/>
                <a:cs typeface="Segoe UI" pitchFamily="34" charset="0"/>
              </a:rPr>
              <a:t>, 14, 22, 24, </a:t>
            </a:r>
            <a:r>
              <a:rPr lang="en-US" sz="2900" dirty="0">
                <a:solidFill>
                  <a:srgbClr val="FF0000"/>
                </a:solidFill>
                <a:latin typeface="Segoe UI" pitchFamily="34" charset="0"/>
                <a:cs typeface="Segoe UI" pitchFamily="34" charset="0"/>
              </a:rPr>
              <a:t>31</a:t>
            </a:r>
            <a:r>
              <a:rPr lang="en-US" sz="2900" dirty="0">
                <a:latin typeface="Segoe UI" pitchFamily="34" charset="0"/>
                <a:cs typeface="Segoe UI" pitchFamily="34" charset="0"/>
              </a:rPr>
              <a:t>, 36, 46, 59, 79, 88, 95, </a:t>
            </a:r>
            <a:r>
              <a:rPr lang="en-US" sz="2900" dirty="0">
                <a:solidFill>
                  <a:srgbClr val="FF0000"/>
                </a:solidFill>
                <a:latin typeface="Segoe UI" pitchFamily="34" charset="0"/>
                <a:cs typeface="Segoe UI" pitchFamily="34" charset="0"/>
              </a:rPr>
              <a:t>99</a:t>
            </a:r>
            <a:r>
              <a:rPr lang="en-US" sz="2900" dirty="0">
                <a:latin typeface="Segoe UI" pitchFamily="34" charset="0"/>
                <a:cs typeface="Segoe UI" pitchFamily="34" charset="0"/>
              </a:rPr>
              <a:t>, 111, 119, 125, 129, 138, 144, 146, 152, 157, 167, 168]</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29"/>
            <a:ext cx="7467600" cy="1508105"/>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br>
              <a:rPr lang="en-US" sz="5400" dirty="0">
                <a:solidFill>
                  <a:schemeClr val="bg1"/>
                </a:solidFill>
                <a:latin typeface="Segoe UI Semibold" pitchFamily="34" charset="0"/>
                <a:cs typeface="Segoe UI Semibold" pitchFamily="34" charset="0"/>
              </a:rPr>
            </a:br>
            <a:r>
              <a:rPr lang="en-US" sz="4400" dirty="0">
                <a:solidFill>
                  <a:schemeClr val="bg1"/>
                </a:solidFill>
                <a:latin typeface="Segoe UI Semibold" pitchFamily="34" charset="0"/>
                <a:cs typeface="Segoe UI Semibold" pitchFamily="34" charset="0"/>
              </a:rPr>
              <a:t>Synonyms</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152400" y="1588168"/>
            <a:ext cx="8839200" cy="5170646"/>
          </a:xfrm>
        </p:spPr>
        <p:txBody>
          <a:bodyPr>
            <a:spAutoFit/>
          </a:bodyPr>
          <a:lstStyle/>
          <a:p>
            <a:pPr>
              <a:lnSpc>
                <a:spcPct val="100000"/>
              </a:lnSpc>
              <a:spcBef>
                <a:spcPts val="0"/>
              </a:spcBef>
            </a:pPr>
            <a:r>
              <a:rPr lang="en-US" sz="2800" u="sng" dirty="0">
                <a:latin typeface="Segoe UI" pitchFamily="34" charset="0"/>
                <a:cs typeface="Segoe UI" pitchFamily="34" charset="0"/>
              </a:rPr>
              <a:t>Judgments</a:t>
            </a:r>
            <a:r>
              <a:rPr lang="en-US" sz="2800" dirty="0">
                <a:latin typeface="Segoe UI" pitchFamily="34" charset="0"/>
                <a:cs typeface="Segoe UI" pitchFamily="34" charset="0"/>
              </a:rPr>
              <a:t> 18 Times: Judicial pronouncements </a:t>
            </a:r>
            <a:br>
              <a:rPr lang="en-US" sz="2800" dirty="0">
                <a:latin typeface="Segoe UI" pitchFamily="34" charset="0"/>
                <a:cs typeface="Segoe UI" pitchFamily="34" charset="0"/>
              </a:rPr>
            </a:br>
            <a:r>
              <a:rPr lang="en-US" sz="2800" dirty="0">
                <a:latin typeface="Segoe UI" pitchFamily="34" charset="0"/>
                <a:cs typeface="Segoe UI" pitchFamily="34" charset="0"/>
              </a:rPr>
              <a:t>[</a:t>
            </a:r>
            <a:r>
              <a:rPr lang="en-US" sz="2800" dirty="0">
                <a:solidFill>
                  <a:srgbClr val="FF0000"/>
                </a:solidFill>
                <a:latin typeface="Segoe UI" pitchFamily="34" charset="0"/>
                <a:cs typeface="Segoe UI" pitchFamily="34" charset="0"/>
              </a:rPr>
              <a:t>7</a:t>
            </a:r>
            <a:r>
              <a:rPr lang="en-US" sz="2800" dirty="0">
                <a:latin typeface="Segoe UI" pitchFamily="34" charset="0"/>
                <a:cs typeface="Segoe UI" pitchFamily="34" charset="0"/>
              </a:rPr>
              <a:t>, 13, 20, 30, 39, 52 (judgments of old), 62, </a:t>
            </a:r>
            <a:r>
              <a:rPr lang="en-US" sz="2800" dirty="0">
                <a:solidFill>
                  <a:srgbClr val="FF0000"/>
                </a:solidFill>
                <a:latin typeface="Segoe UI" pitchFamily="34" charset="0"/>
                <a:cs typeface="Segoe UI" pitchFamily="34" charset="0"/>
              </a:rPr>
              <a:t>75</a:t>
            </a:r>
            <a:r>
              <a:rPr lang="en-US" sz="2800" dirty="0">
                <a:latin typeface="Segoe UI" pitchFamily="34" charset="0"/>
                <a:cs typeface="Segoe UI" pitchFamily="34" charset="0"/>
              </a:rPr>
              <a:t>, 84 (execute judgment), 102, 106 (righteous judgments), 108, 120, </a:t>
            </a:r>
            <a:r>
              <a:rPr lang="en-US" sz="2800" dirty="0">
                <a:solidFill>
                  <a:srgbClr val="FF0000"/>
                </a:solidFill>
                <a:latin typeface="Segoe UI" pitchFamily="34" charset="0"/>
                <a:cs typeface="Segoe UI" pitchFamily="34" charset="0"/>
              </a:rPr>
              <a:t>137</a:t>
            </a:r>
            <a:r>
              <a:rPr lang="en-US" sz="2800" dirty="0">
                <a:latin typeface="Segoe UI" pitchFamily="34" charset="0"/>
                <a:cs typeface="Segoe UI" pitchFamily="34" charset="0"/>
              </a:rPr>
              <a:t>, 156, 160, 164, 175]</a:t>
            </a:r>
          </a:p>
          <a:p>
            <a:pPr>
              <a:lnSpc>
                <a:spcPct val="100000"/>
              </a:lnSpc>
              <a:spcBef>
                <a:spcPts val="0"/>
              </a:spcBef>
            </a:pPr>
            <a:r>
              <a:rPr lang="en-US" sz="2800" u="sng" dirty="0">
                <a:latin typeface="Segoe UI" pitchFamily="34" charset="0"/>
                <a:cs typeface="Segoe UI" pitchFamily="34" charset="0"/>
              </a:rPr>
              <a:t>Statutes</a:t>
            </a:r>
            <a:r>
              <a:rPr lang="en-US" sz="2800" dirty="0">
                <a:latin typeface="Segoe UI" pitchFamily="34" charset="0"/>
                <a:cs typeface="Segoe UI" pitchFamily="34" charset="0"/>
              </a:rPr>
              <a:t> 22 Times: Enactments of God; ordinances; rules or regulations [</a:t>
            </a:r>
            <a:r>
              <a:rPr lang="en-US" sz="2800" dirty="0">
                <a:solidFill>
                  <a:srgbClr val="FF0000"/>
                </a:solidFill>
                <a:latin typeface="Segoe UI" pitchFamily="34" charset="0"/>
                <a:cs typeface="Segoe UI" pitchFamily="34" charset="0"/>
              </a:rPr>
              <a:t>5</a:t>
            </a:r>
            <a:r>
              <a:rPr lang="en-US" sz="2800" dirty="0">
                <a:latin typeface="Segoe UI" pitchFamily="34" charset="0"/>
                <a:cs typeface="Segoe UI" pitchFamily="34" charset="0"/>
              </a:rPr>
              <a:t>, 8, 12, 16, 23, 26, </a:t>
            </a:r>
            <a:r>
              <a:rPr lang="en-US" sz="2800" dirty="0">
                <a:solidFill>
                  <a:srgbClr val="FF0000"/>
                </a:solidFill>
                <a:latin typeface="Segoe UI" pitchFamily="34" charset="0"/>
                <a:cs typeface="Segoe UI" pitchFamily="34" charset="0"/>
              </a:rPr>
              <a:t>33</a:t>
            </a:r>
            <a:r>
              <a:rPr lang="en-US" sz="2800" dirty="0">
                <a:latin typeface="Segoe UI" pitchFamily="34" charset="0"/>
                <a:cs typeface="Segoe UI" pitchFamily="34" charset="0"/>
              </a:rPr>
              <a:t>, 48, 54, 64, 68, 71, 80, 83, 112, 117, 118, 124, 135, 145, </a:t>
            </a:r>
            <a:r>
              <a:rPr lang="en-US" sz="2800" dirty="0">
                <a:solidFill>
                  <a:srgbClr val="FF0000"/>
                </a:solidFill>
                <a:latin typeface="Segoe UI" pitchFamily="34" charset="0"/>
                <a:cs typeface="Segoe UI" pitchFamily="34" charset="0"/>
              </a:rPr>
              <a:t>155</a:t>
            </a:r>
            <a:r>
              <a:rPr lang="en-US" sz="2800" dirty="0">
                <a:latin typeface="Segoe UI" pitchFamily="34" charset="0"/>
                <a:cs typeface="Segoe UI" pitchFamily="34" charset="0"/>
              </a:rPr>
              <a:t>, 171].</a:t>
            </a:r>
          </a:p>
          <a:p>
            <a:pPr>
              <a:lnSpc>
                <a:spcPct val="100000"/>
              </a:lnSpc>
              <a:spcBef>
                <a:spcPts val="0"/>
              </a:spcBef>
            </a:pPr>
            <a:r>
              <a:rPr lang="en-US" sz="2800" u="sng" dirty="0">
                <a:latin typeface="Segoe UI" pitchFamily="34" charset="0"/>
                <a:cs typeface="Segoe UI" pitchFamily="34" charset="0"/>
              </a:rPr>
              <a:t>Word</a:t>
            </a:r>
            <a:r>
              <a:rPr lang="en-US" sz="2800" dirty="0">
                <a:latin typeface="Segoe UI" pitchFamily="34" charset="0"/>
                <a:cs typeface="Segoe UI" pitchFamily="34" charset="0"/>
              </a:rPr>
              <a:t>  41 Times: Utterances of God (1 Peter 4:11)  [</a:t>
            </a:r>
            <a:r>
              <a:rPr lang="en-US" sz="2800" dirty="0">
                <a:solidFill>
                  <a:srgbClr val="FF0000"/>
                </a:solidFill>
                <a:latin typeface="Segoe UI" pitchFamily="34" charset="0"/>
                <a:cs typeface="Segoe UI" pitchFamily="34" charset="0"/>
              </a:rPr>
              <a:t>9</a:t>
            </a:r>
            <a:r>
              <a:rPr lang="en-US" sz="2800" dirty="0">
                <a:latin typeface="Segoe UI" pitchFamily="34" charset="0"/>
                <a:cs typeface="Segoe UI" pitchFamily="34" charset="0"/>
              </a:rPr>
              <a:t>, </a:t>
            </a:r>
            <a:r>
              <a:rPr lang="en-US" sz="2800" dirty="0">
                <a:solidFill>
                  <a:srgbClr val="FF0000"/>
                </a:solidFill>
                <a:latin typeface="Segoe UI" pitchFamily="34" charset="0"/>
                <a:cs typeface="Segoe UI" pitchFamily="34" charset="0"/>
              </a:rPr>
              <a:t>11</a:t>
            </a:r>
            <a:r>
              <a:rPr lang="en-US" sz="2800" dirty="0">
                <a:latin typeface="Segoe UI" pitchFamily="34" charset="0"/>
                <a:cs typeface="Segoe UI" pitchFamily="34" charset="0"/>
              </a:rPr>
              <a:t>, 16, 17, 25,28, 38, 41, 42, 43 (word of truth), 49, 50, 57 (words), 58, 65, 67, 74, 76, 81, 82, 89, 101, 103, 105, 107, 114, 116, 123 (righteous word), 130, 133, 139, </a:t>
            </a:r>
            <a:r>
              <a:rPr lang="en-US" sz="2800" dirty="0">
                <a:solidFill>
                  <a:srgbClr val="FF0000"/>
                </a:solidFill>
                <a:latin typeface="Segoe UI" pitchFamily="34" charset="0"/>
                <a:cs typeface="Segoe UI" pitchFamily="34" charset="0"/>
              </a:rPr>
              <a:t>140</a:t>
            </a:r>
            <a:r>
              <a:rPr lang="en-US" sz="2800" dirty="0">
                <a:latin typeface="Segoe UI" pitchFamily="34" charset="0"/>
                <a:cs typeface="Segoe UI" pitchFamily="34" charset="0"/>
              </a:rPr>
              <a:t>, 147, 148, 154, 158, 160, 161, 162, 169, 170]</a:t>
            </a:r>
            <a:endParaRPr lang="en-US" sz="2800" u="sng" dirty="0">
              <a:latin typeface="Segoe UI" pitchFamily="34" charset="0"/>
              <a:cs typeface="Segoe UI" pitchFamily="34" charset="0"/>
            </a:endParaRP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5</a:t>
            </a:r>
          </a:p>
        </p:txBody>
      </p:sp>
    </p:spTree>
    <p:extLst>
      <p:ext uri="{BB962C8B-B14F-4D97-AF65-F5344CB8AC3E}">
        <p14:creationId xmlns:p14="http://schemas.microsoft.com/office/powerpoint/2010/main" val="244321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781"/>
            <a:ext cx="7467600" cy="1508105"/>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br>
              <a:rPr lang="en-US" sz="5400" dirty="0">
                <a:solidFill>
                  <a:schemeClr val="bg1"/>
                </a:solidFill>
                <a:latin typeface="Segoe UI Semibold" pitchFamily="34" charset="0"/>
                <a:cs typeface="Segoe UI Semibold" pitchFamily="34" charset="0"/>
              </a:rPr>
            </a:br>
            <a:r>
              <a:rPr lang="en-US" sz="4400" dirty="0">
                <a:solidFill>
                  <a:schemeClr val="bg1"/>
                </a:solidFill>
                <a:latin typeface="Segoe UI Semibold" pitchFamily="34" charset="0"/>
                <a:cs typeface="Segoe UI Semibold" pitchFamily="34" charset="0"/>
              </a:rPr>
              <a:t>Synonyms</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75414" y="1576632"/>
            <a:ext cx="8993172" cy="5262979"/>
          </a:xfrm>
        </p:spPr>
        <p:txBody>
          <a:bodyPr wrap="square">
            <a:spAutoFit/>
          </a:bodyPr>
          <a:lstStyle/>
          <a:p>
            <a:pPr>
              <a:lnSpc>
                <a:spcPct val="100000"/>
              </a:lnSpc>
              <a:spcBef>
                <a:spcPts val="0"/>
              </a:spcBef>
            </a:pPr>
            <a:r>
              <a:rPr lang="en-US" sz="2600" u="sng" dirty="0">
                <a:latin typeface="Segoe UI" pitchFamily="34" charset="0"/>
                <a:cs typeface="Segoe UI" pitchFamily="34" charset="0"/>
              </a:rPr>
              <a:t>Precepts</a:t>
            </a:r>
            <a:r>
              <a:rPr lang="en-US" sz="2600" dirty="0">
                <a:latin typeface="Segoe UI" pitchFamily="34" charset="0"/>
                <a:cs typeface="Segoe UI" pitchFamily="34" charset="0"/>
              </a:rPr>
              <a:t> 21 Times: Rules of behavior. That which is appointed.  [</a:t>
            </a:r>
            <a:r>
              <a:rPr lang="en-US" sz="2600" dirty="0">
                <a:solidFill>
                  <a:srgbClr val="FF0000"/>
                </a:solidFill>
                <a:latin typeface="Segoe UI" pitchFamily="34" charset="0"/>
                <a:cs typeface="Segoe UI" pitchFamily="34" charset="0"/>
              </a:rPr>
              <a:t>4</a:t>
            </a:r>
            <a:r>
              <a:rPr lang="en-US" sz="2600" dirty="0">
                <a:latin typeface="Segoe UI" pitchFamily="34" charset="0"/>
                <a:cs typeface="Segoe UI" pitchFamily="34" charset="0"/>
              </a:rPr>
              <a:t>, 15, 27, 40, 45, 56, 63, 69, 78, 87, </a:t>
            </a:r>
            <a:br>
              <a:rPr lang="en-US" sz="2600" dirty="0">
                <a:latin typeface="Segoe UI" pitchFamily="34" charset="0"/>
                <a:cs typeface="Segoe UI" pitchFamily="34" charset="0"/>
              </a:rPr>
            </a:br>
            <a:r>
              <a:rPr lang="en-US" sz="2600" dirty="0">
                <a:solidFill>
                  <a:srgbClr val="FF0000"/>
                </a:solidFill>
                <a:latin typeface="Segoe UI" pitchFamily="34" charset="0"/>
                <a:cs typeface="Segoe UI" pitchFamily="34" charset="0"/>
              </a:rPr>
              <a:t>93, 94</a:t>
            </a:r>
            <a:r>
              <a:rPr lang="en-US" sz="2600" dirty="0">
                <a:latin typeface="Segoe UI" pitchFamily="34" charset="0"/>
                <a:cs typeface="Segoe UI" pitchFamily="34" charset="0"/>
              </a:rPr>
              <a:t>, 100, </a:t>
            </a:r>
            <a:r>
              <a:rPr lang="en-US" sz="2600" dirty="0">
                <a:solidFill>
                  <a:srgbClr val="FF0000"/>
                </a:solidFill>
                <a:latin typeface="Segoe UI" pitchFamily="34" charset="0"/>
                <a:cs typeface="Segoe UI" pitchFamily="34" charset="0"/>
              </a:rPr>
              <a:t>104</a:t>
            </a:r>
            <a:r>
              <a:rPr lang="en-US" sz="2600" dirty="0">
                <a:latin typeface="Segoe UI" pitchFamily="34" charset="0"/>
                <a:cs typeface="Segoe UI" pitchFamily="34" charset="0"/>
              </a:rPr>
              <a:t>, 110, 128, 134, 141, 159, 168, 173]  </a:t>
            </a:r>
          </a:p>
          <a:p>
            <a:pPr>
              <a:lnSpc>
                <a:spcPct val="100000"/>
              </a:lnSpc>
              <a:spcBef>
                <a:spcPts val="0"/>
              </a:spcBef>
            </a:pPr>
            <a:r>
              <a:rPr lang="en-US" sz="2600" u="sng" dirty="0">
                <a:latin typeface="Segoe UI" pitchFamily="34" charset="0"/>
                <a:cs typeface="Segoe UI" pitchFamily="34" charset="0"/>
              </a:rPr>
              <a:t>Commandments</a:t>
            </a:r>
            <a:r>
              <a:rPr lang="en-US" sz="2600" dirty="0">
                <a:latin typeface="Segoe UI" pitchFamily="34" charset="0"/>
                <a:cs typeface="Segoe UI" pitchFamily="34" charset="0"/>
              </a:rPr>
              <a:t> 21 Times: Directives, Rules [6, </a:t>
            </a:r>
            <a:r>
              <a:rPr lang="en-US" sz="2600" dirty="0">
                <a:solidFill>
                  <a:srgbClr val="FF0000"/>
                </a:solidFill>
                <a:latin typeface="Segoe UI" pitchFamily="34" charset="0"/>
                <a:cs typeface="Segoe UI" pitchFamily="34" charset="0"/>
              </a:rPr>
              <a:t>10</a:t>
            </a:r>
            <a:r>
              <a:rPr lang="en-US" sz="2600" dirty="0">
                <a:latin typeface="Segoe UI" pitchFamily="34" charset="0"/>
                <a:cs typeface="Segoe UI" pitchFamily="34" charset="0"/>
              </a:rPr>
              <a:t>, 19, 21, </a:t>
            </a:r>
            <a:r>
              <a:rPr lang="en-US" sz="2600" dirty="0">
                <a:solidFill>
                  <a:srgbClr val="FF0000"/>
                </a:solidFill>
                <a:latin typeface="Segoe UI" pitchFamily="34" charset="0"/>
                <a:cs typeface="Segoe UI" pitchFamily="34" charset="0"/>
              </a:rPr>
              <a:t>32</a:t>
            </a:r>
            <a:r>
              <a:rPr lang="en-US" sz="2600" dirty="0">
                <a:latin typeface="Segoe UI" pitchFamily="34" charset="0"/>
                <a:cs typeface="Segoe UI" pitchFamily="34" charset="0"/>
              </a:rPr>
              <a:t>, 35, </a:t>
            </a:r>
            <a:r>
              <a:rPr lang="en-US" sz="2600" dirty="0">
                <a:solidFill>
                  <a:srgbClr val="FF0000"/>
                </a:solidFill>
                <a:latin typeface="Segoe UI" pitchFamily="34" charset="0"/>
                <a:cs typeface="Segoe UI" pitchFamily="34" charset="0"/>
              </a:rPr>
              <a:t>47</a:t>
            </a:r>
            <a:r>
              <a:rPr lang="en-US" sz="2600" dirty="0">
                <a:latin typeface="Segoe UI" pitchFamily="34" charset="0"/>
                <a:cs typeface="Segoe UI" pitchFamily="34" charset="0"/>
              </a:rPr>
              <a:t>, 48, 60, 66, 73, 88, 96, 98, 115, 127, 131, 143, 166, 172 (righteousness), </a:t>
            </a:r>
            <a:r>
              <a:rPr lang="en-US" sz="2600" dirty="0">
                <a:solidFill>
                  <a:srgbClr val="FF0000"/>
                </a:solidFill>
                <a:latin typeface="Segoe UI" pitchFamily="34" charset="0"/>
                <a:cs typeface="Segoe UI" pitchFamily="34" charset="0"/>
              </a:rPr>
              <a:t>176</a:t>
            </a:r>
            <a:r>
              <a:rPr lang="en-US" sz="2600" dirty="0">
                <a:latin typeface="Segoe UI" pitchFamily="34" charset="0"/>
                <a:cs typeface="Segoe UI" pitchFamily="34" charset="0"/>
              </a:rPr>
              <a:t>] </a:t>
            </a:r>
          </a:p>
          <a:p>
            <a:pPr>
              <a:lnSpc>
                <a:spcPct val="100000"/>
              </a:lnSpc>
              <a:spcBef>
                <a:spcPts val="0"/>
              </a:spcBef>
            </a:pPr>
            <a:r>
              <a:rPr lang="en-US" sz="2600" u="sng" dirty="0">
                <a:latin typeface="Segoe UI" pitchFamily="34" charset="0"/>
                <a:cs typeface="Segoe UI" pitchFamily="34" charset="0"/>
              </a:rPr>
              <a:t>Way(s)</a:t>
            </a:r>
            <a:r>
              <a:rPr lang="en-US" sz="2600" dirty="0">
                <a:latin typeface="Segoe UI" pitchFamily="34" charset="0"/>
                <a:cs typeface="Segoe UI" pitchFamily="34" charset="0"/>
              </a:rPr>
              <a:t> 7 times: Prescribed lines of conduct, path or manner of conduct [</a:t>
            </a:r>
            <a:r>
              <a:rPr lang="en-US" sz="2600" dirty="0">
                <a:solidFill>
                  <a:srgbClr val="FF0000"/>
                </a:solidFill>
                <a:latin typeface="Segoe UI" pitchFamily="34" charset="0"/>
                <a:cs typeface="Segoe UI" pitchFamily="34" charset="0"/>
              </a:rPr>
              <a:t>3</a:t>
            </a:r>
            <a:r>
              <a:rPr lang="en-US" sz="2600" dirty="0">
                <a:latin typeface="Segoe UI" pitchFamily="34" charset="0"/>
                <a:cs typeface="Segoe UI" pitchFamily="34" charset="0"/>
              </a:rPr>
              <a:t>, </a:t>
            </a:r>
            <a:r>
              <a:rPr lang="en-US" sz="2600" dirty="0">
                <a:solidFill>
                  <a:srgbClr val="FF0000"/>
                </a:solidFill>
                <a:latin typeface="Segoe UI" pitchFamily="34" charset="0"/>
                <a:cs typeface="Segoe UI" pitchFamily="34" charset="0"/>
              </a:rPr>
              <a:t>14, 15</a:t>
            </a:r>
            <a:r>
              <a:rPr lang="en-US" sz="2600" dirty="0">
                <a:latin typeface="Segoe UI" pitchFamily="34" charset="0"/>
                <a:cs typeface="Segoe UI" pitchFamily="34" charset="0"/>
              </a:rPr>
              <a:t>, 27, </a:t>
            </a:r>
            <a:r>
              <a:rPr lang="en-US" sz="2600" dirty="0">
                <a:solidFill>
                  <a:srgbClr val="FF0000"/>
                </a:solidFill>
                <a:latin typeface="Segoe UI" pitchFamily="34" charset="0"/>
                <a:cs typeface="Segoe UI" pitchFamily="34" charset="0"/>
              </a:rPr>
              <a:t>30</a:t>
            </a:r>
            <a:r>
              <a:rPr lang="en-US" sz="2600" dirty="0">
                <a:latin typeface="Segoe UI" pitchFamily="34" charset="0"/>
                <a:cs typeface="Segoe UI" pitchFamily="34" charset="0"/>
              </a:rPr>
              <a:t>, 33, 37] </a:t>
            </a:r>
          </a:p>
          <a:p>
            <a:pPr>
              <a:lnSpc>
                <a:spcPct val="100000"/>
              </a:lnSpc>
              <a:spcBef>
                <a:spcPts val="0"/>
              </a:spcBef>
            </a:pPr>
            <a:r>
              <a:rPr lang="en-US" sz="2600" u="sng" dirty="0">
                <a:latin typeface="Segoe UI" pitchFamily="34" charset="0"/>
                <a:cs typeface="Segoe UI" pitchFamily="34" charset="0"/>
              </a:rPr>
              <a:t>Truth</a:t>
            </a:r>
            <a:r>
              <a:rPr lang="en-US" sz="2600" dirty="0">
                <a:latin typeface="Segoe UI" pitchFamily="34" charset="0"/>
                <a:cs typeface="Segoe UI" pitchFamily="34" charset="0"/>
              </a:rPr>
              <a:t> 5 Times: As opposed to False. Absolute standard [</a:t>
            </a:r>
            <a:r>
              <a:rPr lang="en-US" sz="2600" dirty="0">
                <a:solidFill>
                  <a:srgbClr val="FF0000"/>
                </a:solidFill>
                <a:latin typeface="Segoe UI" pitchFamily="34" charset="0"/>
                <a:cs typeface="Segoe UI" pitchFamily="34" charset="0"/>
              </a:rPr>
              <a:t>30</a:t>
            </a:r>
            <a:r>
              <a:rPr lang="en-US" sz="2600" dirty="0">
                <a:latin typeface="Segoe UI" pitchFamily="34" charset="0"/>
                <a:cs typeface="Segoe UI" pitchFamily="34" charset="0"/>
              </a:rPr>
              <a:t>, 43, </a:t>
            </a:r>
            <a:r>
              <a:rPr lang="en-US" sz="2600" dirty="0">
                <a:solidFill>
                  <a:srgbClr val="FF0000"/>
                </a:solidFill>
                <a:latin typeface="Segoe UI" pitchFamily="34" charset="0"/>
                <a:cs typeface="Segoe UI" pitchFamily="34" charset="0"/>
              </a:rPr>
              <a:t>142</a:t>
            </a:r>
            <a:r>
              <a:rPr lang="en-US" sz="2600" dirty="0">
                <a:latin typeface="Segoe UI" pitchFamily="34" charset="0"/>
                <a:cs typeface="Segoe UI" pitchFamily="34" charset="0"/>
              </a:rPr>
              <a:t>, 151, </a:t>
            </a:r>
            <a:r>
              <a:rPr lang="en-US" sz="2600" dirty="0">
                <a:solidFill>
                  <a:srgbClr val="FF0000"/>
                </a:solidFill>
                <a:latin typeface="Segoe UI" pitchFamily="34" charset="0"/>
                <a:cs typeface="Segoe UI" pitchFamily="34" charset="0"/>
              </a:rPr>
              <a:t>160</a:t>
            </a:r>
            <a:r>
              <a:rPr lang="en-US" sz="2600" dirty="0">
                <a:latin typeface="Segoe UI" pitchFamily="34" charset="0"/>
                <a:cs typeface="Segoe UI" pitchFamily="34" charset="0"/>
              </a:rPr>
              <a:t>]</a:t>
            </a:r>
          </a:p>
          <a:p>
            <a:pPr>
              <a:lnSpc>
                <a:spcPct val="100000"/>
              </a:lnSpc>
              <a:spcBef>
                <a:spcPts val="0"/>
              </a:spcBef>
            </a:pPr>
            <a:r>
              <a:rPr lang="en-US" sz="3000" b="1" dirty="0">
                <a:latin typeface="Segoe UI" pitchFamily="34" charset="0"/>
                <a:cs typeface="Segoe UI" pitchFamily="34" charset="0"/>
              </a:rPr>
              <a:t>Multi-faceted view of God’s word</a:t>
            </a:r>
          </a:p>
          <a:p>
            <a:pPr lvl="1">
              <a:lnSpc>
                <a:spcPct val="100000"/>
              </a:lnSpc>
              <a:spcBef>
                <a:spcPts val="0"/>
              </a:spcBef>
            </a:pPr>
            <a:r>
              <a:rPr lang="en-US" sz="2600" dirty="0">
                <a:latin typeface="Segoe UI" pitchFamily="34" charset="0"/>
                <a:cs typeface="Segoe UI" pitchFamily="34" charset="0"/>
              </a:rPr>
              <a:t>How the Psalmist sees himself in relation to it. </a:t>
            </a:r>
          </a:p>
          <a:p>
            <a:pPr lvl="1">
              <a:lnSpc>
                <a:spcPct val="100000"/>
              </a:lnSpc>
              <a:spcBef>
                <a:spcPts val="0"/>
              </a:spcBef>
            </a:pPr>
            <a:r>
              <a:rPr lang="en-US" sz="2600" dirty="0">
                <a:latin typeface="Segoe UI" pitchFamily="34" charset="0"/>
                <a:cs typeface="Segoe UI" pitchFamily="34" charset="0"/>
              </a:rPr>
              <a:t>How it defines His relationship with God.</a:t>
            </a:r>
            <a:endParaRPr lang="en-US" sz="2600" i="1" dirty="0">
              <a:latin typeface="Segoe UI" pitchFamily="34" charset="0"/>
              <a:cs typeface="Segoe UI" pitchFamily="34" charset="0"/>
            </a:endParaRP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par>
                                <p:cTn id="38" presetID="50" presetClass="entr" presetSubtype="0" decel="100000" fill="hold" grpId="0"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4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2" dur="1000"/>
                                        <p:tgtEl>
                                          <p:spTgt spid="3">
                                            <p:txEl>
                                              <p:pRg st="5" end="5"/>
                                            </p:txEl>
                                          </p:spTgt>
                                        </p:tgtEl>
                                      </p:cBhvr>
                                    </p:animEffect>
                                  </p:childTnLst>
                                </p:cTn>
                              </p:par>
                              <p:par>
                                <p:cTn id="43" presetID="50" presetClass="entr" presetSubtype="0" decel="10000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4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313564"/>
            <a:ext cx="7696200" cy="738664"/>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19:7-11 NKJV</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266700" y="1298783"/>
            <a:ext cx="8610600" cy="5273238"/>
          </a:xfrm>
        </p:spPr>
        <p:txBody>
          <a:bodyPr>
            <a:spAutoFit/>
          </a:bodyPr>
          <a:lstStyle/>
          <a:p>
            <a:pPr marL="625475" indent="-625475">
              <a:lnSpc>
                <a:spcPct val="100000"/>
              </a:lnSpc>
              <a:spcBef>
                <a:spcPts val="200"/>
              </a:spcBef>
              <a:buNone/>
            </a:pPr>
            <a:r>
              <a:rPr lang="en-US" sz="2800" i="1" dirty="0">
                <a:cs typeface="Segoe UI" pitchFamily="34" charset="0"/>
              </a:rPr>
              <a:t>“7 The law of the </a:t>
            </a:r>
            <a:r>
              <a:rPr lang="en-US" sz="2800" i="1" cap="small" dirty="0">
                <a:cs typeface="Segoe UI" pitchFamily="34" charset="0"/>
              </a:rPr>
              <a:t>Lord</a:t>
            </a:r>
            <a:r>
              <a:rPr lang="en-US" sz="2800" i="1" dirty="0">
                <a:cs typeface="Segoe UI" pitchFamily="34" charset="0"/>
              </a:rPr>
              <a:t> is perfect, converting the soul; The testimony of the </a:t>
            </a:r>
            <a:r>
              <a:rPr lang="en-US" sz="2800" i="1" cap="small" dirty="0">
                <a:cs typeface="Segoe UI" pitchFamily="34" charset="0"/>
              </a:rPr>
              <a:t>Lord</a:t>
            </a:r>
            <a:r>
              <a:rPr lang="en-US" sz="2800" i="1" dirty="0">
                <a:cs typeface="Segoe UI" pitchFamily="34" charset="0"/>
              </a:rPr>
              <a:t> is sure, making wise the simple;</a:t>
            </a:r>
          </a:p>
          <a:p>
            <a:pPr marL="625475" indent="-625475">
              <a:lnSpc>
                <a:spcPct val="100000"/>
              </a:lnSpc>
              <a:spcBef>
                <a:spcPts val="200"/>
              </a:spcBef>
              <a:buNone/>
            </a:pPr>
            <a:r>
              <a:rPr lang="en-US" sz="2800" i="1" dirty="0">
                <a:cs typeface="Segoe UI" pitchFamily="34" charset="0"/>
              </a:rPr>
              <a:t>8 The statutes of the </a:t>
            </a:r>
            <a:r>
              <a:rPr lang="en-US" sz="2800" i="1" cap="small" dirty="0">
                <a:cs typeface="Segoe UI" pitchFamily="34" charset="0"/>
              </a:rPr>
              <a:t>Lord</a:t>
            </a:r>
            <a:r>
              <a:rPr lang="en-US" sz="2800" i="1" dirty="0">
                <a:cs typeface="Segoe UI" pitchFamily="34" charset="0"/>
              </a:rPr>
              <a:t> are right, rejoicing the heart; The commandment of the </a:t>
            </a:r>
            <a:r>
              <a:rPr lang="en-US" sz="2800" i="1" cap="small" dirty="0">
                <a:cs typeface="Segoe UI" pitchFamily="34" charset="0"/>
              </a:rPr>
              <a:t>Lord</a:t>
            </a:r>
            <a:r>
              <a:rPr lang="en-US" sz="2800" i="1" dirty="0">
                <a:cs typeface="Segoe UI" pitchFamily="34" charset="0"/>
              </a:rPr>
              <a:t> is pure, enlightening the eyes;</a:t>
            </a:r>
          </a:p>
          <a:p>
            <a:pPr marL="625475" indent="-625475">
              <a:lnSpc>
                <a:spcPct val="100000"/>
              </a:lnSpc>
              <a:spcBef>
                <a:spcPts val="200"/>
              </a:spcBef>
              <a:buNone/>
            </a:pPr>
            <a:r>
              <a:rPr lang="en-US" sz="2800" i="1" dirty="0">
                <a:cs typeface="Segoe UI" pitchFamily="34" charset="0"/>
              </a:rPr>
              <a:t>9 The fear of the </a:t>
            </a:r>
            <a:r>
              <a:rPr lang="en-US" sz="2800" i="1" cap="small" dirty="0">
                <a:cs typeface="Segoe UI" pitchFamily="34" charset="0"/>
              </a:rPr>
              <a:t>Lord</a:t>
            </a:r>
            <a:r>
              <a:rPr lang="en-US" sz="2800" i="1" dirty="0">
                <a:cs typeface="Segoe UI" pitchFamily="34" charset="0"/>
              </a:rPr>
              <a:t> is clean, enduring forever; The judgments of the </a:t>
            </a:r>
            <a:r>
              <a:rPr lang="en-US" sz="2800" i="1" cap="small" dirty="0">
                <a:cs typeface="Segoe UI" pitchFamily="34" charset="0"/>
              </a:rPr>
              <a:t>Lord</a:t>
            </a:r>
            <a:r>
              <a:rPr lang="en-US" sz="2800" i="1" dirty="0">
                <a:cs typeface="Segoe UI" pitchFamily="34" charset="0"/>
              </a:rPr>
              <a:t> are true and righteous altogether.</a:t>
            </a:r>
          </a:p>
          <a:p>
            <a:pPr marL="625475" indent="-625475">
              <a:lnSpc>
                <a:spcPct val="100000"/>
              </a:lnSpc>
              <a:spcBef>
                <a:spcPts val="200"/>
              </a:spcBef>
              <a:buNone/>
            </a:pPr>
            <a:r>
              <a:rPr lang="en-US" sz="2800" i="1" dirty="0">
                <a:cs typeface="Segoe UI" pitchFamily="34" charset="0"/>
              </a:rPr>
              <a:t>10 More to be desired are they than gold, Yea, than much fine gold; Sweeter also than honey and the honeycomb. </a:t>
            </a:r>
          </a:p>
          <a:p>
            <a:pPr marL="625475" indent="-625475">
              <a:lnSpc>
                <a:spcPct val="100000"/>
              </a:lnSpc>
              <a:spcBef>
                <a:spcPts val="200"/>
              </a:spcBef>
              <a:buNone/>
            </a:pPr>
            <a:r>
              <a:rPr lang="en-US" sz="2800" i="1" dirty="0">
                <a:cs typeface="Segoe UI" pitchFamily="34" charset="0"/>
              </a:rPr>
              <a:t>11 Moreover by them Your servant is warned, and in keeping them there is great reward.”</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627" y="605319"/>
            <a:ext cx="7467600" cy="830997"/>
          </a:xfrm>
        </p:spPr>
        <p:txBody>
          <a:bodyPr>
            <a:spAutoFit/>
          </a:bodyPr>
          <a:lstStyle/>
          <a:p>
            <a:pPr algn="ctr">
              <a:lnSpc>
                <a:spcPct val="100000"/>
              </a:lnSpc>
            </a:pPr>
            <a:r>
              <a:rPr lang="en-US" sz="5400" dirty="0">
                <a:solidFill>
                  <a:schemeClr val="bg1"/>
                </a:solidFill>
                <a:latin typeface="Segoe UI Semibold" pitchFamily="34" charset="0"/>
                <a:cs typeface="Segoe UI Semibold" pitchFamily="34" charset="0"/>
              </a:rPr>
              <a:t>Psalms 119</a:t>
            </a:r>
            <a:endParaRPr lang="en-US" sz="5400" i="1" dirty="0">
              <a:solidFill>
                <a:schemeClr val="bg1"/>
              </a:solidFill>
              <a:latin typeface="Segoe UI Semibold" pitchFamily="34" charset="0"/>
              <a:cs typeface="Segoe UI Semibold" pitchFamily="34" charset="0"/>
            </a:endParaRPr>
          </a:p>
        </p:txBody>
      </p:sp>
      <p:sp>
        <p:nvSpPr>
          <p:cNvPr id="3" name="Text Placeholder 2"/>
          <p:cNvSpPr>
            <a:spLocks noGrp="1"/>
          </p:cNvSpPr>
          <p:nvPr>
            <p:ph type="body" sz="quarter" idx="10"/>
          </p:nvPr>
        </p:nvSpPr>
        <p:spPr>
          <a:xfrm>
            <a:off x="419100" y="2209800"/>
            <a:ext cx="8305800" cy="2154436"/>
          </a:xfrm>
        </p:spPr>
        <p:txBody>
          <a:bodyPr>
            <a:spAutoFit/>
          </a:bodyPr>
          <a:lstStyle/>
          <a:p>
            <a:pPr>
              <a:lnSpc>
                <a:spcPct val="100000"/>
              </a:lnSpc>
              <a:spcBef>
                <a:spcPts val="0"/>
              </a:spcBef>
            </a:pPr>
            <a:r>
              <a:rPr lang="en-US" sz="3600" b="1" dirty="0">
                <a:latin typeface="Segoe UI" pitchFamily="34" charset="0"/>
                <a:cs typeface="Segoe UI" pitchFamily="34" charset="0"/>
              </a:rPr>
              <a:t>Divine blessings </a:t>
            </a:r>
            <a:r>
              <a:rPr lang="en-US" sz="3600" dirty="0">
                <a:latin typeface="Segoe UI" pitchFamily="34" charset="0"/>
                <a:cs typeface="Segoe UI" pitchFamily="34" charset="0"/>
              </a:rPr>
              <a:t>(1-8)</a:t>
            </a:r>
          </a:p>
          <a:p>
            <a:pPr marL="0" indent="0">
              <a:lnSpc>
                <a:spcPct val="100000"/>
              </a:lnSpc>
              <a:spcBef>
                <a:spcPts val="0"/>
              </a:spcBef>
              <a:buNone/>
            </a:pPr>
            <a:endParaRPr lang="en-US" sz="800" i="1" dirty="0">
              <a:latin typeface="Segoe UI" pitchFamily="34" charset="0"/>
              <a:cs typeface="Segoe UI" pitchFamily="34" charset="0"/>
            </a:endParaRPr>
          </a:p>
          <a:p>
            <a:pPr marL="0" indent="0">
              <a:lnSpc>
                <a:spcPct val="100000"/>
              </a:lnSpc>
              <a:spcBef>
                <a:spcPts val="0"/>
              </a:spcBef>
              <a:buNone/>
            </a:pPr>
            <a:endParaRPr lang="en-US" i="1" dirty="0">
              <a:latin typeface="Segoe UI" pitchFamily="34" charset="0"/>
              <a:cs typeface="Segoe UI" pitchFamily="34" charset="0"/>
            </a:endParaRPr>
          </a:p>
          <a:p>
            <a:pPr marL="0" indent="0">
              <a:lnSpc>
                <a:spcPct val="100000"/>
              </a:lnSpc>
              <a:spcBef>
                <a:spcPts val="0"/>
              </a:spcBef>
              <a:buNone/>
            </a:pPr>
            <a:r>
              <a:rPr lang="en-US" i="1" dirty="0">
                <a:latin typeface="Segoe UI" pitchFamily="34" charset="0"/>
                <a:cs typeface="Segoe UI" pitchFamily="34" charset="0"/>
              </a:rPr>
              <a:t>2 Blessed are they that keep his testimonies, that seek him with the whole heart.</a:t>
            </a:r>
          </a:p>
        </p:txBody>
      </p:sp>
      <p:sp>
        <p:nvSpPr>
          <p:cNvPr id="6" name="TextBox 5"/>
          <p:cNvSpPr txBox="1"/>
          <p:nvPr/>
        </p:nvSpPr>
        <p:spPr>
          <a:xfrm>
            <a:off x="8458200" y="6400800"/>
            <a:ext cx="304800"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Segoe UI" pitchFamily="34" charset="0"/>
                <a:ea typeface="+mn-ea"/>
                <a:cs typeface="Segoe UI" pitchFamily="34" charset="0"/>
              </a:rPr>
              <a:t>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500"/>
                            </p:stCondLst>
                            <p:childTnLst>
                              <p:par>
                                <p:cTn id="11" presetID="50" presetClass="entr" presetSubtype="0" decel="100000" fill="hold" grpId="0" nodeType="afterEffect">
                                  <p:stCondLst>
                                    <p:cond delay="50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TotalTime>
  <Words>2242</Words>
  <Application>Microsoft Office PowerPoint</Application>
  <PresentationFormat>On-screen Show (4:3)</PresentationFormat>
  <Paragraphs>269</Paragraphs>
  <Slides>26</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Segoe UI</vt:lpstr>
      <vt:lpstr>Segoe UI Semibold</vt:lpstr>
      <vt:lpstr>Times New Roman</vt:lpstr>
      <vt:lpstr>Wingdings</vt:lpstr>
      <vt:lpstr>1_Light Grey Segoe 4X3</vt:lpstr>
      <vt:lpstr>The Excellencies of God’s Word</vt:lpstr>
      <vt:lpstr>The Bible is Not a Theoretical Book John 6:68</vt:lpstr>
      <vt:lpstr>Psalms 119</vt:lpstr>
      <vt:lpstr>Psalms 119</vt:lpstr>
      <vt:lpstr>Psalms 119 Synonyms</vt:lpstr>
      <vt:lpstr>Psalms 119 Synonyms</vt:lpstr>
      <vt:lpstr>Psalms 119 Synonyms</vt:lpstr>
      <vt:lpstr>Psalms 19:7-11 NKJV</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lpstr>Psalms 119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(1-22-23)</dc:title>
  <dc:creator>Micky Galloway</dc:creator>
  <cp:lastModifiedBy>Richard Lidh</cp:lastModifiedBy>
  <cp:revision>13</cp:revision>
  <cp:lastPrinted>2023-01-24T14:41:51Z</cp:lastPrinted>
  <dcterms:created xsi:type="dcterms:W3CDTF">2023-01-08T14:48:55Z</dcterms:created>
  <dcterms:modified xsi:type="dcterms:W3CDTF">2023-01-24T14:42:10Z</dcterms:modified>
</cp:coreProperties>
</file>